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501" r:id="rId1"/>
  </p:sldMasterIdLst>
  <p:notesMasterIdLst>
    <p:notesMasterId r:id="rId16"/>
  </p:notesMasterIdLst>
  <p:handoutMasterIdLst>
    <p:handoutMasterId r:id="rId17"/>
  </p:handoutMasterIdLst>
  <p:sldIdLst>
    <p:sldId id="258" r:id="rId2"/>
    <p:sldId id="260" r:id="rId3"/>
    <p:sldId id="262" r:id="rId4"/>
    <p:sldId id="261" r:id="rId5"/>
    <p:sldId id="283" r:id="rId6"/>
    <p:sldId id="284" r:id="rId7"/>
    <p:sldId id="268" r:id="rId8"/>
    <p:sldId id="269" r:id="rId9"/>
    <p:sldId id="271" r:id="rId10"/>
    <p:sldId id="274" r:id="rId11"/>
    <p:sldId id="275" r:id="rId12"/>
    <p:sldId id="276" r:id="rId13"/>
    <p:sldId id="280" r:id="rId14"/>
    <p:sldId id="285" r:id="rId15"/>
  </p:sldIdLst>
  <p:sldSz cx="9144000" cy="6858000" type="screen4x3"/>
  <p:notesSz cx="6858000" cy="9144000"/>
  <p:custDataLst>
    <p:tags r:id="rId18"/>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Main Content" id="{B532753B-179F-4525-8E48-2B495ACC1A2E}">
          <p14:sldIdLst>
            <p14:sldId id="258"/>
            <p14:sldId id="260"/>
            <p14:sldId id="262"/>
            <p14:sldId id="261"/>
            <p14:sldId id="283"/>
            <p14:sldId id="284"/>
            <p14:sldId id="268"/>
            <p14:sldId id="269"/>
            <p14:sldId id="271"/>
            <p14:sldId id="274"/>
            <p14:sldId id="275"/>
            <p14:sldId id="276"/>
            <p14:sldId id="280"/>
            <p14:sldId id="285"/>
          </p14:sldIdLst>
        </p14:section>
        <p14:section name="Appendix: Image Descriptions for Unsighted Students" id="{9A8F5977-6765-4364-8E21-B56789DB768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7AB7"/>
    <a:srgbClr val="2B7191"/>
    <a:srgbClr val="125F9A"/>
    <a:srgbClr val="0000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329" autoAdjust="0"/>
    <p:restoredTop sz="55450" autoAdjust="0"/>
  </p:normalViewPr>
  <p:slideViewPr>
    <p:cSldViewPr>
      <p:cViewPr varScale="1">
        <p:scale>
          <a:sx n="50" d="100"/>
          <a:sy n="50" d="100"/>
        </p:scale>
        <p:origin x="53"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5" d="100"/>
        <a:sy n="4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F7CB80-DD0A-EF45-B030-FAF922F65DBB}" type="doc">
      <dgm:prSet loTypeId="urn:microsoft.com/office/officeart/2005/8/layout/process1" loCatId="" qsTypeId="urn:microsoft.com/office/officeart/2005/8/quickstyle/simple4" qsCatId="simple" csTypeId="urn:microsoft.com/office/officeart/2005/8/colors/colorful2" csCatId="colorful" phldr="1"/>
      <dgm:spPr/>
    </dgm:pt>
    <dgm:pt modelId="{E3408ECC-357C-B94F-9D07-8639CAC6D8BD}">
      <dgm:prSet phldrT="[Text]" custT="1"/>
      <dgm:spPr/>
      <dgm:t>
        <a:bodyPr/>
        <a:lstStyle/>
        <a:p>
          <a:r>
            <a:rPr lang="en-US" sz="2400" b="1" dirty="0">
              <a:latin typeface="Arial" charset="0"/>
              <a:ea typeface="ＭＳ Ｐゴシック" charset="0"/>
              <a:cs typeface="ＭＳ Ｐゴシック" charset="0"/>
            </a:rPr>
            <a:t>Clean technology</a:t>
          </a:r>
        </a:p>
        <a:p>
          <a:r>
            <a:rPr lang="en-US" sz="1400" dirty="0" err="1">
              <a:latin typeface="Arial" charset="0"/>
              <a:ea typeface="ＭＳ Ｐゴシック" charset="0"/>
            </a:rPr>
            <a:t>esses</a:t>
          </a:r>
          <a:r>
            <a:rPr lang="en-US" sz="1400" dirty="0">
              <a:latin typeface="Arial" charset="0"/>
              <a:ea typeface="ＭＳ Ｐゴシック" charset="0"/>
            </a:rPr>
            <a:t> develop innovative, new technologies that support sustainability</a:t>
          </a:r>
          <a:endParaRPr lang="en-US" sz="1400" dirty="0"/>
        </a:p>
      </dgm:t>
    </dgm:pt>
    <dgm:pt modelId="{D377A4A5-E1A9-5441-A628-B03BF2FE080B}" type="parTrans" cxnId="{1DE62D55-157E-F94F-9CF6-16B869E33464}">
      <dgm:prSet/>
      <dgm:spPr/>
      <dgm:t>
        <a:bodyPr/>
        <a:lstStyle/>
        <a:p>
          <a:endParaRPr lang="en-US"/>
        </a:p>
      </dgm:t>
    </dgm:pt>
    <dgm:pt modelId="{F47C2BF4-D242-244E-9160-532C8EB832A3}" type="sibTrans" cxnId="{1DE62D55-157E-F94F-9CF6-16B869E33464}">
      <dgm:prSet/>
      <dgm:spPr/>
      <dgm:t>
        <a:bodyPr/>
        <a:lstStyle/>
        <a:p>
          <a:endParaRPr lang="en-US"/>
        </a:p>
      </dgm:t>
    </dgm:pt>
    <dgm:pt modelId="{3B3C2BF1-D1AF-3D4F-89CB-9C16622A5604}">
      <dgm:prSet phldrT="[Text]" custT="1"/>
      <dgm:spPr>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gradFill>
      </dgm:spPr>
      <dgm:t>
        <a:bodyPr/>
        <a:lstStyle/>
        <a:p>
          <a:endParaRPr lang="en-US" sz="1400" dirty="0"/>
        </a:p>
      </dgm:t>
    </dgm:pt>
    <dgm:pt modelId="{3B4B3992-1151-924D-B43F-3C867E443B0A}" type="parTrans" cxnId="{BA908890-E5E6-9B41-8196-C2FDADE7DF1D}">
      <dgm:prSet/>
      <dgm:spPr/>
      <dgm:t>
        <a:bodyPr/>
        <a:lstStyle/>
        <a:p>
          <a:endParaRPr lang="en-US"/>
        </a:p>
      </dgm:t>
    </dgm:pt>
    <dgm:pt modelId="{C7FDC2D3-629A-DA4E-9EC7-47906DB7D2B0}" type="sibTrans" cxnId="{BA908890-E5E6-9B41-8196-C2FDADE7DF1D}">
      <dgm:prSet/>
      <dgm:spPr/>
      <dgm:t>
        <a:bodyPr/>
        <a:lstStyle/>
        <a:p>
          <a:endParaRPr lang="en-US"/>
        </a:p>
      </dgm:t>
    </dgm:pt>
    <dgm:pt modelId="{1BEEAC54-7F08-3049-8365-02DC3B627607}">
      <dgm:prSet phldrT="[Text]" custT="1"/>
      <dgm:spPr>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gradFill>
      </dgm:spPr>
      <dgm:t>
        <a:bodyPr/>
        <a:lstStyle/>
        <a:p>
          <a:endParaRPr lang="en-US" sz="1400" dirty="0"/>
        </a:p>
      </dgm:t>
    </dgm:pt>
    <dgm:pt modelId="{A1ED4DD3-FC31-8F49-9301-A9BC49F5823E}" type="parTrans" cxnId="{4B3D9A27-9948-2143-B084-1114C76D7A45}">
      <dgm:prSet/>
      <dgm:spPr/>
      <dgm:t>
        <a:bodyPr/>
        <a:lstStyle/>
        <a:p>
          <a:endParaRPr lang="en-US"/>
        </a:p>
      </dgm:t>
    </dgm:pt>
    <dgm:pt modelId="{018F6059-B8D2-EA40-A58A-6DAC304EFBC6}" type="sibTrans" cxnId="{4B3D9A27-9948-2143-B084-1114C76D7A45}">
      <dgm:prSet/>
      <dgm:spPr/>
      <dgm:t>
        <a:bodyPr/>
        <a:lstStyle/>
        <a:p>
          <a:endParaRPr lang="en-US"/>
        </a:p>
      </dgm:t>
    </dgm:pt>
    <dgm:pt modelId="{AA4C7B89-72AC-D04F-A028-CEF6F57A8554}" type="pres">
      <dgm:prSet presAssocID="{4DF7CB80-DD0A-EF45-B030-FAF922F65DBB}" presName="Name0" presStyleCnt="0">
        <dgm:presLayoutVars>
          <dgm:dir/>
          <dgm:resizeHandles val="exact"/>
        </dgm:presLayoutVars>
      </dgm:prSet>
      <dgm:spPr/>
    </dgm:pt>
    <dgm:pt modelId="{CCA09017-3298-A149-A9D1-0B2EB128F94E}" type="pres">
      <dgm:prSet presAssocID="{1BEEAC54-7F08-3049-8365-02DC3B627607}" presName="node" presStyleLbl="node1" presStyleIdx="0" presStyleCnt="3">
        <dgm:presLayoutVars>
          <dgm:bulletEnabled val="1"/>
        </dgm:presLayoutVars>
      </dgm:prSet>
      <dgm:spPr/>
    </dgm:pt>
    <dgm:pt modelId="{2C6DDD21-C185-F742-B8A3-B1232817C92C}" type="pres">
      <dgm:prSet presAssocID="{018F6059-B8D2-EA40-A58A-6DAC304EFBC6}" presName="sibTrans" presStyleLbl="sibTrans2D1" presStyleIdx="0" presStyleCnt="2"/>
      <dgm:spPr/>
    </dgm:pt>
    <dgm:pt modelId="{FDE58F90-024D-C04B-962E-7042D7227E4B}" type="pres">
      <dgm:prSet presAssocID="{018F6059-B8D2-EA40-A58A-6DAC304EFBC6}" presName="connectorText" presStyleLbl="sibTrans2D1" presStyleIdx="0" presStyleCnt="2"/>
      <dgm:spPr/>
    </dgm:pt>
    <dgm:pt modelId="{14DBEAF2-FCF4-104C-96B3-31AB8AEBCD40}" type="pres">
      <dgm:prSet presAssocID="{3B3C2BF1-D1AF-3D4F-89CB-9C16622A5604}" presName="node" presStyleLbl="node1" presStyleIdx="1" presStyleCnt="3">
        <dgm:presLayoutVars>
          <dgm:bulletEnabled val="1"/>
        </dgm:presLayoutVars>
      </dgm:prSet>
      <dgm:spPr/>
    </dgm:pt>
    <dgm:pt modelId="{E381D26E-5269-3F45-918D-05338DEEAA6C}" type="pres">
      <dgm:prSet presAssocID="{C7FDC2D3-629A-DA4E-9EC7-47906DB7D2B0}" presName="sibTrans" presStyleLbl="sibTrans2D1" presStyleIdx="1" presStyleCnt="2"/>
      <dgm:spPr/>
    </dgm:pt>
    <dgm:pt modelId="{32B1AB9B-0403-C342-998A-F074F94BE438}" type="pres">
      <dgm:prSet presAssocID="{C7FDC2D3-629A-DA4E-9EC7-47906DB7D2B0}" presName="connectorText" presStyleLbl="sibTrans2D1" presStyleIdx="1" presStyleCnt="2"/>
      <dgm:spPr/>
    </dgm:pt>
    <dgm:pt modelId="{21C91C5C-949D-274E-96CB-3D0536C6B8F1}" type="pres">
      <dgm:prSet presAssocID="{E3408ECC-357C-B94F-9D07-8639CAC6D8BD}" presName="node" presStyleLbl="node1" presStyleIdx="2" presStyleCnt="3">
        <dgm:presLayoutVars>
          <dgm:bulletEnabled val="1"/>
        </dgm:presLayoutVars>
      </dgm:prSet>
      <dgm:spPr/>
    </dgm:pt>
  </dgm:ptLst>
  <dgm:cxnLst>
    <dgm:cxn modelId="{AFD76918-55D7-43DB-9A87-27FA344E2DEC}" type="presOf" srcId="{018F6059-B8D2-EA40-A58A-6DAC304EFBC6}" destId="{FDE58F90-024D-C04B-962E-7042D7227E4B}" srcOrd="1" destOrd="0" presId="urn:microsoft.com/office/officeart/2005/8/layout/process1"/>
    <dgm:cxn modelId="{4B3D9A27-9948-2143-B084-1114C76D7A45}" srcId="{4DF7CB80-DD0A-EF45-B030-FAF922F65DBB}" destId="{1BEEAC54-7F08-3049-8365-02DC3B627607}" srcOrd="0" destOrd="0" parTransId="{A1ED4DD3-FC31-8F49-9301-A9BC49F5823E}" sibTransId="{018F6059-B8D2-EA40-A58A-6DAC304EFBC6}"/>
    <dgm:cxn modelId="{556CB42B-5523-49F6-B8C4-5026D143E01F}" type="presOf" srcId="{C7FDC2D3-629A-DA4E-9EC7-47906DB7D2B0}" destId="{E381D26E-5269-3F45-918D-05338DEEAA6C}" srcOrd="0" destOrd="0" presId="urn:microsoft.com/office/officeart/2005/8/layout/process1"/>
    <dgm:cxn modelId="{401A4560-FD6C-42B2-918B-2E1E25093DF9}" type="presOf" srcId="{3B3C2BF1-D1AF-3D4F-89CB-9C16622A5604}" destId="{14DBEAF2-FCF4-104C-96B3-31AB8AEBCD40}" srcOrd="0" destOrd="0" presId="urn:microsoft.com/office/officeart/2005/8/layout/process1"/>
    <dgm:cxn modelId="{5BDE9060-7302-481F-8850-4745B3248D89}" type="presOf" srcId="{C7FDC2D3-629A-DA4E-9EC7-47906DB7D2B0}" destId="{32B1AB9B-0403-C342-998A-F074F94BE438}" srcOrd="1" destOrd="0" presId="urn:microsoft.com/office/officeart/2005/8/layout/process1"/>
    <dgm:cxn modelId="{8D95A447-D9E7-4AA7-B945-E9EC45BAA2D0}" type="presOf" srcId="{E3408ECC-357C-B94F-9D07-8639CAC6D8BD}" destId="{21C91C5C-949D-274E-96CB-3D0536C6B8F1}" srcOrd="0" destOrd="0" presId="urn:microsoft.com/office/officeart/2005/8/layout/process1"/>
    <dgm:cxn modelId="{3E825E48-851E-4841-B1EE-0CE830F80FD0}" type="presOf" srcId="{018F6059-B8D2-EA40-A58A-6DAC304EFBC6}" destId="{2C6DDD21-C185-F742-B8A3-B1232817C92C}" srcOrd="0" destOrd="0" presId="urn:microsoft.com/office/officeart/2005/8/layout/process1"/>
    <dgm:cxn modelId="{1DE62D55-157E-F94F-9CF6-16B869E33464}" srcId="{4DF7CB80-DD0A-EF45-B030-FAF922F65DBB}" destId="{E3408ECC-357C-B94F-9D07-8639CAC6D8BD}" srcOrd="2" destOrd="0" parTransId="{D377A4A5-E1A9-5441-A628-B03BF2FE080B}" sibTransId="{F47C2BF4-D242-244E-9160-532C8EB832A3}"/>
    <dgm:cxn modelId="{BA908890-E5E6-9B41-8196-C2FDADE7DF1D}" srcId="{4DF7CB80-DD0A-EF45-B030-FAF922F65DBB}" destId="{3B3C2BF1-D1AF-3D4F-89CB-9C16622A5604}" srcOrd="1" destOrd="0" parTransId="{3B4B3992-1151-924D-B43F-3C867E443B0A}" sibTransId="{C7FDC2D3-629A-DA4E-9EC7-47906DB7D2B0}"/>
    <dgm:cxn modelId="{E2DF8ACB-D9B2-4047-A6E8-8C83CD6A95FE}" type="presOf" srcId="{1BEEAC54-7F08-3049-8365-02DC3B627607}" destId="{CCA09017-3298-A149-A9D1-0B2EB128F94E}" srcOrd="0" destOrd="0" presId="urn:microsoft.com/office/officeart/2005/8/layout/process1"/>
    <dgm:cxn modelId="{4B4B60FA-78AB-4769-80D0-9B9CD8369842}" type="presOf" srcId="{4DF7CB80-DD0A-EF45-B030-FAF922F65DBB}" destId="{AA4C7B89-72AC-D04F-A028-CEF6F57A8554}" srcOrd="0" destOrd="0" presId="urn:microsoft.com/office/officeart/2005/8/layout/process1"/>
    <dgm:cxn modelId="{7F42CDCB-D918-4102-83A7-1BC91FF19CDA}" type="presParOf" srcId="{AA4C7B89-72AC-D04F-A028-CEF6F57A8554}" destId="{CCA09017-3298-A149-A9D1-0B2EB128F94E}" srcOrd="0" destOrd="0" presId="urn:microsoft.com/office/officeart/2005/8/layout/process1"/>
    <dgm:cxn modelId="{BA5D5474-3B1F-407C-828E-59FE7728D7C5}" type="presParOf" srcId="{AA4C7B89-72AC-D04F-A028-CEF6F57A8554}" destId="{2C6DDD21-C185-F742-B8A3-B1232817C92C}" srcOrd="1" destOrd="0" presId="urn:microsoft.com/office/officeart/2005/8/layout/process1"/>
    <dgm:cxn modelId="{1AC251A5-07E8-4F24-879D-61684E8E3915}" type="presParOf" srcId="{2C6DDD21-C185-F742-B8A3-B1232817C92C}" destId="{FDE58F90-024D-C04B-962E-7042D7227E4B}" srcOrd="0" destOrd="0" presId="urn:microsoft.com/office/officeart/2005/8/layout/process1"/>
    <dgm:cxn modelId="{35FDBF2F-13EC-497F-AF1D-D309FDE73650}" type="presParOf" srcId="{AA4C7B89-72AC-D04F-A028-CEF6F57A8554}" destId="{14DBEAF2-FCF4-104C-96B3-31AB8AEBCD40}" srcOrd="2" destOrd="0" presId="urn:microsoft.com/office/officeart/2005/8/layout/process1"/>
    <dgm:cxn modelId="{3707DD62-3F2E-473A-BCD4-54D6092F5920}" type="presParOf" srcId="{AA4C7B89-72AC-D04F-A028-CEF6F57A8554}" destId="{E381D26E-5269-3F45-918D-05338DEEAA6C}" srcOrd="3" destOrd="0" presId="urn:microsoft.com/office/officeart/2005/8/layout/process1"/>
    <dgm:cxn modelId="{8DC981B4-8F04-4E1B-B40A-C2FB0CB4F929}" type="presParOf" srcId="{E381D26E-5269-3F45-918D-05338DEEAA6C}" destId="{32B1AB9B-0403-C342-998A-F074F94BE438}" srcOrd="0" destOrd="0" presId="urn:microsoft.com/office/officeart/2005/8/layout/process1"/>
    <dgm:cxn modelId="{F6CCFE2C-FE9F-4890-B9BF-5D5870D6C02D}" type="presParOf" srcId="{AA4C7B89-72AC-D04F-A028-CEF6F57A8554}" destId="{21C91C5C-949D-274E-96CB-3D0536C6B8F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09017-3298-A149-A9D1-0B2EB128F94E}">
      <dsp:nvSpPr>
        <dsp:cNvPr id="0" name=""/>
        <dsp:cNvSpPr/>
      </dsp:nvSpPr>
      <dsp:spPr>
        <a:xfrm>
          <a:off x="7366" y="1123711"/>
          <a:ext cx="2201912" cy="1816577"/>
        </a:xfrm>
        <a:prstGeom prst="roundRect">
          <a:avLst>
            <a:gd name="adj" fmla="val 10000"/>
          </a:avLst>
        </a:prstGeom>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60572" y="1176917"/>
        <a:ext cx="2095500" cy="1710165"/>
      </dsp:txXfrm>
    </dsp:sp>
    <dsp:sp modelId="{2C6DDD21-C185-F742-B8A3-B1232817C92C}">
      <dsp:nvSpPr>
        <dsp:cNvPr id="0" name=""/>
        <dsp:cNvSpPr/>
      </dsp:nvSpPr>
      <dsp:spPr>
        <a:xfrm>
          <a:off x="2429470" y="1758962"/>
          <a:ext cx="466805" cy="546074"/>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429470" y="1868177"/>
        <a:ext cx="326764" cy="327644"/>
      </dsp:txXfrm>
    </dsp:sp>
    <dsp:sp modelId="{14DBEAF2-FCF4-104C-96B3-31AB8AEBCD40}">
      <dsp:nvSpPr>
        <dsp:cNvPr id="0" name=""/>
        <dsp:cNvSpPr/>
      </dsp:nvSpPr>
      <dsp:spPr>
        <a:xfrm>
          <a:off x="3090043" y="1123711"/>
          <a:ext cx="2201912" cy="1816577"/>
        </a:xfrm>
        <a:prstGeom prst="roundRect">
          <a:avLst>
            <a:gd name="adj" fmla="val 10000"/>
          </a:avLst>
        </a:prstGeom>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143249" y="1176917"/>
        <a:ext cx="2095500" cy="1710165"/>
      </dsp:txXfrm>
    </dsp:sp>
    <dsp:sp modelId="{E381D26E-5269-3F45-918D-05338DEEAA6C}">
      <dsp:nvSpPr>
        <dsp:cNvPr id="0" name=""/>
        <dsp:cNvSpPr/>
      </dsp:nvSpPr>
      <dsp:spPr>
        <a:xfrm>
          <a:off x="5512147" y="1758962"/>
          <a:ext cx="466805" cy="546074"/>
        </a:xfrm>
        <a:prstGeom prst="rightArrow">
          <a:avLst>
            <a:gd name="adj1" fmla="val 60000"/>
            <a:gd name="adj2" fmla="val 5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512147" y="1868177"/>
        <a:ext cx="326764" cy="327644"/>
      </dsp:txXfrm>
    </dsp:sp>
    <dsp:sp modelId="{21C91C5C-949D-274E-96CB-3D0536C6B8F1}">
      <dsp:nvSpPr>
        <dsp:cNvPr id="0" name=""/>
        <dsp:cNvSpPr/>
      </dsp:nvSpPr>
      <dsp:spPr>
        <a:xfrm>
          <a:off x="6172720" y="1123711"/>
          <a:ext cx="2201912" cy="1816577"/>
        </a:xfrm>
        <a:prstGeom prst="roundRect">
          <a:avLst>
            <a:gd name="adj" fmla="val 1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charset="0"/>
              <a:ea typeface="ＭＳ Ｐゴシック" charset="0"/>
              <a:cs typeface="ＭＳ Ｐゴシック" charset="0"/>
            </a:rPr>
            <a:t>Clean technology</a:t>
          </a:r>
        </a:p>
        <a:p>
          <a:pPr marL="0" lvl="0" indent="0" algn="ctr" defTabSz="1066800">
            <a:lnSpc>
              <a:spcPct val="90000"/>
            </a:lnSpc>
            <a:spcBef>
              <a:spcPct val="0"/>
            </a:spcBef>
            <a:spcAft>
              <a:spcPct val="35000"/>
            </a:spcAft>
            <a:buNone/>
          </a:pPr>
          <a:r>
            <a:rPr lang="en-US" sz="1400" kern="1200" dirty="0" err="1">
              <a:latin typeface="Arial" charset="0"/>
              <a:ea typeface="ＭＳ Ｐゴシック" charset="0"/>
            </a:rPr>
            <a:t>esses</a:t>
          </a:r>
          <a:r>
            <a:rPr lang="en-US" sz="1400" kern="1200" dirty="0">
              <a:latin typeface="Arial" charset="0"/>
              <a:ea typeface="ＭＳ Ｐゴシック" charset="0"/>
            </a:rPr>
            <a:t> develop innovative, new technologies that support sustainability</a:t>
          </a:r>
          <a:endParaRPr lang="en-US" sz="1400" kern="1200" dirty="0"/>
        </a:p>
      </dsp:txBody>
      <dsp:txXfrm>
        <a:off x="6225926" y="1176917"/>
        <a:ext cx="2095500" cy="17101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ahoma" charset="0"/>
                <a:ea typeface="MS PGothic" charset="-128"/>
              </a:defRPr>
            </a:lvl1pPr>
          </a:lstStyle>
          <a:p>
            <a:pPr>
              <a:defRPr/>
            </a:pPr>
            <a:fld id="{2B8DCD98-93F4-418E-A296-CEEEA1710E35}" type="datetime1">
              <a:rPr lang="en-US" altLang="en-US"/>
              <a:pPr>
                <a:defRPr/>
              </a:pPr>
              <a:t>6/19/2020</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78D5402C-0F5C-4A6B-959C-72B1191DE5FE}" type="slidenum">
              <a:rPr lang="en-US" altLang="en-US"/>
              <a:pPr>
                <a:defRPr/>
              </a:pPr>
              <a:t>‹#›</a:t>
            </a:fld>
            <a:endParaRPr lang="en-US" altLang="en-US"/>
          </a:p>
        </p:txBody>
      </p:sp>
    </p:spTree>
    <p:extLst>
      <p:ext uri="{BB962C8B-B14F-4D97-AF65-F5344CB8AC3E}">
        <p14:creationId xmlns:p14="http://schemas.microsoft.com/office/powerpoint/2010/main" val="31797610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charset="0"/>
                <a:ea typeface="MS PGothic" charset="0"/>
                <a:cs typeface="MS PGothic" charset="0"/>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70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EDF3EACD-DCB3-41B2-888B-0749495CF1C2}" type="slidenum">
              <a:rPr lang="en-US" altLang="en-US"/>
              <a:pPr>
                <a:defRPr/>
              </a:pPr>
              <a:t>‹#›</a:t>
            </a:fld>
            <a:endParaRPr lang="en-US" altLang="en-US"/>
          </a:p>
        </p:txBody>
      </p:sp>
    </p:spTree>
    <p:extLst>
      <p:ext uri="{BB962C8B-B14F-4D97-AF65-F5344CB8AC3E}">
        <p14:creationId xmlns:p14="http://schemas.microsoft.com/office/powerpoint/2010/main" val="159690550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a:t>
            </a:fld>
            <a:endParaRPr lang="en-US" altLang="en-US"/>
          </a:p>
        </p:txBody>
      </p:sp>
    </p:spTree>
    <p:extLst>
      <p:ext uri="{BB962C8B-B14F-4D97-AF65-F5344CB8AC3E}">
        <p14:creationId xmlns:p14="http://schemas.microsoft.com/office/powerpoint/2010/main" val="4294661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One approach to settling disagreements between companies and consumers, other than going to court.</a:t>
            </a:r>
          </a:p>
          <a:p>
            <a:pPr marL="0" indent="0" eaLnBrk="1" hangingPunct="1">
              <a:buNone/>
            </a:pPr>
            <a:r>
              <a:rPr lang="en-US" altLang="en-US" dirty="0">
                <a:latin typeface="Calibri" panose="020F0502020204030204" pitchFamily="34" charset="0"/>
                <a:ea typeface="MS PGothic" panose="020B0600070205080204" pitchFamily="34" charset="-128"/>
              </a:rPr>
              <a:t>Can take the form of: </a:t>
            </a:r>
          </a:p>
          <a:p>
            <a:pPr marL="800100" lvl="1" indent="-342900" eaLnBrk="1" hangingPunct="1">
              <a:buClr>
                <a:schemeClr val="accent1"/>
              </a:buClr>
              <a:buFont typeface="Arial" panose="020B0604020202020204" pitchFamily="34" charset="0"/>
              <a:buChar char="•"/>
            </a:pPr>
            <a:r>
              <a:rPr lang="en-US" altLang="en-US" b="1" dirty="0"/>
              <a:t>Mediation</a:t>
            </a:r>
            <a:r>
              <a:rPr lang="en-US" altLang="en-US" dirty="0"/>
              <a:t>: a voluntary process to settle disputes using a third party neutral. </a:t>
            </a:r>
          </a:p>
          <a:p>
            <a:pPr marL="800100" lvl="1" indent="-342900" eaLnBrk="1" hangingPunct="1">
              <a:spcBef>
                <a:spcPts val="0"/>
              </a:spcBef>
              <a:buClr>
                <a:schemeClr val="accent1"/>
              </a:buClr>
              <a:buFont typeface="Arial" panose="020B0604020202020204" pitchFamily="34" charset="0"/>
              <a:buChar char="•"/>
            </a:pPr>
            <a:r>
              <a:rPr lang="en-US" altLang="en-US" b="1" dirty="0"/>
              <a:t>Arbitration</a:t>
            </a:r>
            <a:r>
              <a:rPr lang="en-US" altLang="en-US" dirty="0"/>
              <a:t>: the use of an impartial individual to hear and decide a case outside of the judicial system.</a:t>
            </a:r>
          </a:p>
          <a:p>
            <a:endParaRPr lang="en-US" dirty="0"/>
          </a:p>
          <a:p>
            <a:pPr marL="0" indent="0" eaLnBrk="1" hangingPunct="1">
              <a:buNone/>
            </a:pPr>
            <a:r>
              <a:rPr lang="en-US" altLang="en-US" b="1" dirty="0">
                <a:latin typeface="Calibri" panose="020F0502020204030204" pitchFamily="34" charset="0"/>
                <a:ea typeface="MS PGothic" panose="020B0600070205080204" pitchFamily="34" charset="-128"/>
              </a:rPr>
              <a:t>Argument in favor of ADR: </a:t>
            </a:r>
          </a:p>
          <a:p>
            <a:pPr marL="800100" lvl="1" indent="-342900" eaLnBrk="1" hangingPunct="1">
              <a:buClr>
                <a:schemeClr val="accent1"/>
              </a:buClr>
              <a:buFont typeface="Arial" panose="020B0604020202020204" pitchFamily="34" charset="0"/>
              <a:buChar char="•"/>
            </a:pPr>
            <a:r>
              <a:rPr lang="en-US" altLang="en-US" dirty="0"/>
              <a:t>It is a faster and less expensive way to resolve company-consumer disputes and does not tie up the judicial system with minor issues.</a:t>
            </a:r>
          </a:p>
          <a:p>
            <a:pPr marL="800100" lvl="1" indent="-342900" eaLnBrk="1" hangingPunct="1">
              <a:buClr>
                <a:schemeClr val="accent1"/>
              </a:buClr>
              <a:buFont typeface="Arial" panose="020B0604020202020204" pitchFamily="34" charset="0"/>
              <a:buChar char="•"/>
            </a:pPr>
            <a:endParaRPr lang="en-US" altLang="en-US" dirty="0"/>
          </a:p>
          <a:p>
            <a:pPr marL="0" indent="0" eaLnBrk="1" hangingPunct="1">
              <a:buNone/>
            </a:pPr>
            <a:r>
              <a:rPr lang="en-US" altLang="en-US" dirty="0">
                <a:latin typeface="Calibri" panose="020F0502020204030204" pitchFamily="34" charset="0"/>
                <a:ea typeface="MS PGothic" panose="020B0600070205080204" pitchFamily="34" charset="-128"/>
              </a:rPr>
              <a:t>A controversial aspect of consumer ADR is the use of mandatory arbitration clauses that limit consumers’ right to sue.</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11</a:t>
            </a:fld>
            <a:endParaRPr lang="en-US" altLang="en-US"/>
          </a:p>
        </p:txBody>
      </p:sp>
    </p:spTree>
    <p:extLst>
      <p:ext uri="{BB962C8B-B14F-4D97-AF65-F5344CB8AC3E}">
        <p14:creationId xmlns:p14="http://schemas.microsoft.com/office/powerpoint/2010/main" val="3274760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0" eaLnBrk="1" hangingPunct="1">
              <a:buNone/>
            </a:pPr>
            <a:r>
              <a:rPr lang="en-US" altLang="en-US" dirty="0">
                <a:latin typeface="Calibri" panose="020F0502020204030204" pitchFamily="34" charset="0"/>
                <a:ea typeface="MS PGothic" panose="020B0600070205080204" pitchFamily="34" charset="-128"/>
              </a:rPr>
              <a:t>Managing for quality: </a:t>
            </a:r>
          </a:p>
          <a:p>
            <a:pPr marL="633413" indent="0" eaLnBrk="1" hangingPunct="1">
              <a:spcBef>
                <a:spcPts val="0"/>
              </a:spcBef>
              <a:spcAft>
                <a:spcPts val="600"/>
              </a:spcAft>
              <a:buNone/>
            </a:pPr>
            <a:r>
              <a:rPr lang="en-US" altLang="en-US" sz="1400" b="1" dirty="0"/>
              <a:t>Quality management</a:t>
            </a:r>
            <a:r>
              <a:rPr lang="en-US" altLang="en-US" sz="1400" dirty="0"/>
              <a:t>: all the measures an organization takes to assure quality.</a:t>
            </a:r>
          </a:p>
          <a:p>
            <a:pPr marL="976313" indent="-342900" eaLnBrk="1" hangingPunct="1">
              <a:spcBef>
                <a:spcPts val="0"/>
              </a:spcBef>
              <a:spcAft>
                <a:spcPts val="600"/>
              </a:spcAft>
              <a:buFont typeface="Arial" panose="020B0604020202020204" pitchFamily="34" charset="0"/>
              <a:buChar char="•"/>
            </a:pPr>
            <a:r>
              <a:rPr lang="en-US" altLang="en-US" sz="1200" dirty="0"/>
              <a:t>Taking steps at all stages of the production process to ensure consistently high quality has many benefits. </a:t>
            </a:r>
          </a:p>
          <a:p>
            <a:pPr marL="976313" indent="-342900" eaLnBrk="1" hangingPunct="1">
              <a:spcBef>
                <a:spcPts val="0"/>
              </a:spcBef>
              <a:spcAft>
                <a:spcPts val="600"/>
              </a:spcAft>
              <a:buFont typeface="Arial" panose="020B0604020202020204" pitchFamily="34" charset="0"/>
              <a:buChar char="•"/>
            </a:pPr>
            <a:r>
              <a:rPr lang="en-US" altLang="en-US" sz="1200" dirty="0"/>
              <a:t>Building products right reduces the risk of liability lawsuits and builds brand loyalty. </a:t>
            </a:r>
          </a:p>
          <a:p>
            <a:pPr marL="976313" indent="-342900" eaLnBrk="1" hangingPunct="1">
              <a:spcBef>
                <a:spcPts val="0"/>
              </a:spcBef>
              <a:spcAft>
                <a:spcPts val="600"/>
              </a:spcAft>
              <a:buFont typeface="Arial" panose="020B0604020202020204" pitchFamily="34" charset="0"/>
              <a:buChar char="•"/>
            </a:pPr>
            <a:r>
              <a:rPr lang="en-US" altLang="en-US" sz="1200" dirty="0"/>
              <a:t>Managing for product and service quality is an attempt by business to address its customers’</a:t>
            </a:r>
            <a:r>
              <a:rPr lang="en-US" altLang="ja-JP" sz="1200" dirty="0"/>
              <a:t> needs. </a:t>
            </a:r>
          </a:p>
          <a:p>
            <a:pPr marL="457200" indent="0" eaLnBrk="1" hangingPunct="1">
              <a:buNone/>
            </a:pPr>
            <a:r>
              <a:rPr lang="en-US" altLang="en-US" b="1" dirty="0">
                <a:latin typeface="Calibri" panose="020F0502020204030204" pitchFamily="34" charset="0"/>
                <a:ea typeface="MS PGothic" panose="020B0600070205080204" pitchFamily="34" charset="-128"/>
              </a:rPr>
              <a:t>Complex issue</a:t>
            </a:r>
            <a:r>
              <a:rPr lang="en-US" altLang="en-US" dirty="0">
                <a:latin typeface="Calibri" panose="020F0502020204030204" pitchFamily="34" charset="0"/>
                <a:ea typeface="MS PGothic" panose="020B0600070205080204" pitchFamily="34" charset="-128"/>
              </a:rPr>
              <a:t>: When a safe and high quality product is used in illegal or dangerous ways.</a:t>
            </a:r>
          </a:p>
          <a:p>
            <a:pPr marL="457200" indent="0" eaLnBrk="1" hangingPunct="1">
              <a:buNone/>
            </a:pPr>
            <a:endParaRPr lang="en-US" altLang="en-US" dirty="0">
              <a:latin typeface="Calibri" panose="020F0502020204030204" pitchFamily="34" charset="0"/>
              <a:ea typeface="MS PGothic" panose="020B0600070205080204" pitchFamily="34" charset="-128"/>
            </a:endParaRPr>
          </a:p>
          <a:p>
            <a:pPr marL="0" indent="0" eaLnBrk="1" hangingPunct="1">
              <a:buNone/>
            </a:pPr>
            <a:r>
              <a:rPr lang="en-US" altLang="en-US" b="1" dirty="0">
                <a:latin typeface="Calibri" panose="020F0502020204030204" pitchFamily="34" charset="0"/>
                <a:ea typeface="MS PGothic" panose="020B0600070205080204" pitchFamily="34" charset="-128"/>
              </a:rPr>
              <a:t>Voluntary industry codes of conduct:</a:t>
            </a:r>
          </a:p>
          <a:p>
            <a:pPr marL="800100" lvl="1" indent="-342900" eaLnBrk="1" hangingPunct="1">
              <a:spcAft>
                <a:spcPts val="2500"/>
              </a:spcAft>
              <a:buClr>
                <a:schemeClr val="accent1"/>
              </a:buClr>
              <a:buFont typeface="Arial" panose="020B0604020202020204" pitchFamily="34" charset="0"/>
              <a:buChar char="•"/>
            </a:pPr>
            <a:r>
              <a:rPr lang="en-US" altLang="en-US" dirty="0"/>
              <a:t>Businesses in some industries have banned together to agree on voluntary codes of conduct, spelling out how they will treat their customers.</a:t>
            </a:r>
          </a:p>
          <a:p>
            <a:pPr marL="822960" lvl="1" indent="-365760" eaLnBrk="1" hangingPunct="1">
              <a:buClr>
                <a:srgbClr val="FF0000"/>
              </a:buClr>
              <a:buFont typeface="Wingdings" panose="05000000000000000000" pitchFamily="2" charset="2"/>
              <a:buChar char="à"/>
            </a:pPr>
            <a:r>
              <a:rPr lang="en-US" altLang="en-US" dirty="0">
                <a:sym typeface="Wingdings" panose="05000000000000000000" pitchFamily="2" charset="2"/>
              </a:rPr>
              <a:t>Example: </a:t>
            </a:r>
            <a:r>
              <a:rPr lang="en-US" altLang="en-US" dirty="0"/>
              <a:t>The Western Growers Association adopted voluntary guidelines for growers and handlers of leafy green vegetables.</a:t>
            </a:r>
          </a:p>
          <a:p>
            <a:endParaRPr lang="en-US" dirty="0"/>
          </a:p>
          <a:p>
            <a:pPr marL="0" indent="0" eaLnBrk="1" hangingPunct="1">
              <a:buNone/>
            </a:pPr>
            <a:r>
              <a:rPr lang="en-US" altLang="en-US" b="1" dirty="0">
                <a:latin typeface="Calibri" panose="020F0502020204030204" pitchFamily="34" charset="0"/>
                <a:ea typeface="MS PGothic" panose="020B0600070205080204" pitchFamily="34" charset="-128"/>
              </a:rPr>
              <a:t>Consumer affairs departments:</a:t>
            </a:r>
          </a:p>
          <a:p>
            <a:pPr lvl="1" eaLnBrk="1" hangingPunct="1">
              <a:buClr>
                <a:schemeClr val="accent1"/>
              </a:buClr>
              <a:buFont typeface="Arial" panose="020B0604020202020204" pitchFamily="34" charset="0"/>
              <a:buChar char="•"/>
            </a:pPr>
            <a:r>
              <a:rPr lang="en-US" altLang="en-US" dirty="0"/>
              <a:t>Manage a complex network of contacts with customers.</a:t>
            </a:r>
          </a:p>
          <a:p>
            <a:pPr lvl="1" eaLnBrk="1" hangingPunct="1">
              <a:buClr>
                <a:schemeClr val="accent1"/>
              </a:buClr>
              <a:buFont typeface="Arial" panose="020B0604020202020204" pitchFamily="34" charset="0"/>
              <a:buChar char="•"/>
            </a:pPr>
            <a:r>
              <a:rPr lang="en-US" altLang="en-US" dirty="0"/>
              <a:t>Handle consumer inquiries and complaints about a company’</a:t>
            </a:r>
            <a:r>
              <a:rPr lang="en-US" altLang="ja-JP" dirty="0"/>
              <a:t>s products and services.</a:t>
            </a:r>
          </a:p>
          <a:p>
            <a:pPr marL="342900" lvl="1" indent="0" eaLnBrk="1" hangingPunct="1">
              <a:buNone/>
            </a:pPr>
            <a:r>
              <a:rPr lang="en-US" altLang="en-US" dirty="0"/>
              <a:t>Through: </a:t>
            </a:r>
          </a:p>
          <a:p>
            <a:pPr lvl="2" eaLnBrk="1" hangingPunct="1">
              <a:buClr>
                <a:schemeClr val="accent1"/>
              </a:buClr>
              <a:buFont typeface="Arial" panose="020B0604020202020204" pitchFamily="34" charset="0"/>
              <a:buChar char="•"/>
            </a:pPr>
            <a:r>
              <a:rPr lang="en-US" altLang="en-US" sz="2000" dirty="0"/>
              <a:t>Consumer hot lines.</a:t>
            </a:r>
          </a:p>
          <a:p>
            <a:pPr lvl="2" eaLnBrk="1" hangingPunct="1">
              <a:buClr>
                <a:schemeClr val="accent1"/>
              </a:buClr>
              <a:buFont typeface="Arial" panose="020B0604020202020204" pitchFamily="34" charset="0"/>
              <a:buChar char="•"/>
            </a:pPr>
            <a:r>
              <a:rPr lang="en-US" altLang="en-US" sz="2000" dirty="0"/>
              <a:t>Interactive web sites.</a:t>
            </a:r>
          </a:p>
          <a:p>
            <a:pPr lvl="2" eaLnBrk="1" hangingPunct="1">
              <a:buClr>
                <a:schemeClr val="accent1"/>
              </a:buClr>
              <a:buFont typeface="Arial" panose="020B0604020202020204" pitchFamily="34" charset="0"/>
              <a:buChar char="•"/>
            </a:pPr>
            <a:r>
              <a:rPr lang="en-US" altLang="en-US" sz="2000" dirty="0"/>
              <a:t>Sophisticated software that pulls customer feedback from multiple channels: </a:t>
            </a:r>
          </a:p>
          <a:p>
            <a:pPr marL="1044575" lvl="2" indent="-358775" eaLnBrk="1" hangingPunct="1">
              <a:buFont typeface="Arial" panose="020B0604020202020204" pitchFamily="34" charset="0"/>
              <a:buNone/>
            </a:pPr>
            <a:r>
              <a:rPr lang="en-US" altLang="en-US" sz="2200" dirty="0">
                <a:solidFill>
                  <a:srgbClr val="FF0000"/>
                </a:solidFill>
                <a:sym typeface="Wingdings" panose="05000000000000000000" pitchFamily="2" charset="2"/>
              </a:rPr>
              <a:t> </a:t>
            </a:r>
            <a:r>
              <a:rPr lang="en-US" altLang="en-US" sz="2200" dirty="0">
                <a:sym typeface="Wingdings" panose="05000000000000000000" pitchFamily="2" charset="2"/>
              </a:rPr>
              <a:t>Examples: </a:t>
            </a:r>
            <a:r>
              <a:rPr lang="en-US" altLang="en-US" sz="2200" dirty="0"/>
              <a:t>Surveys, social media, and unsolicited feedback.</a:t>
            </a:r>
          </a:p>
          <a:p>
            <a:endParaRPr lang="en-US" b="1" dirty="0"/>
          </a:p>
          <a:p>
            <a:pPr marL="0" indent="0" eaLnBrk="1" hangingPunct="1">
              <a:buNone/>
            </a:pPr>
            <a:r>
              <a:rPr lang="en-US" altLang="en-US" b="1" dirty="0">
                <a:latin typeface="Calibri" panose="020F0502020204030204" pitchFamily="34" charset="0"/>
                <a:ea typeface="MS PGothic" panose="020B0600070205080204" pitchFamily="34" charset="-128"/>
              </a:rPr>
              <a:t>Product recalls:</a:t>
            </a:r>
          </a:p>
          <a:p>
            <a:pPr lvl="1" eaLnBrk="1" hangingPunct="1">
              <a:buClr>
                <a:schemeClr val="accent1"/>
              </a:buClr>
              <a:buFont typeface="Arial" panose="020B0604020202020204" pitchFamily="34" charset="0"/>
              <a:buChar char="•"/>
            </a:pPr>
            <a:r>
              <a:rPr lang="en-US" altLang="en-US" dirty="0"/>
              <a:t>Occurs when a company, either voluntarily or under an agreement with a government agency, takes back all items found to be dangerously defective.</a:t>
            </a:r>
          </a:p>
          <a:p>
            <a:pPr marL="0" indent="0" eaLnBrk="1" hangingPunct="1">
              <a:buNone/>
            </a:pPr>
            <a:r>
              <a:rPr lang="en-US" altLang="en-US" dirty="0">
                <a:latin typeface="Calibri" panose="020F0502020204030204" pitchFamily="34" charset="0"/>
                <a:ea typeface="MS PGothic" panose="020B0600070205080204" pitchFamily="34" charset="-128"/>
              </a:rPr>
              <a:t>Problem: the public may not be aware of them, so dangerous products continue to be used. </a:t>
            </a:r>
          </a:p>
          <a:p>
            <a:pPr marL="0" indent="0" eaLnBrk="1" hangingPunct="1">
              <a:buNone/>
            </a:pPr>
            <a:r>
              <a:rPr lang="en-US" altLang="en-US" dirty="0">
                <a:latin typeface="Calibri" panose="020F0502020204030204" pitchFamily="34" charset="0"/>
                <a:ea typeface="MS PGothic" panose="020B0600070205080204" pitchFamily="34" charset="-128"/>
              </a:rPr>
              <a:t>The four major government agencies responsible for most mandatory recalls: </a:t>
            </a:r>
          </a:p>
          <a:p>
            <a:pPr lvl="1" eaLnBrk="1" hangingPunct="1">
              <a:buClr>
                <a:schemeClr val="accent1"/>
              </a:buClr>
              <a:buFont typeface="Arial" panose="020B0604020202020204" pitchFamily="34" charset="0"/>
              <a:buChar char="•"/>
            </a:pPr>
            <a:r>
              <a:rPr lang="en-US" altLang="en-US" dirty="0"/>
              <a:t>Food and Drug Administration.</a:t>
            </a:r>
          </a:p>
          <a:p>
            <a:pPr lvl="1" eaLnBrk="1" hangingPunct="1">
              <a:buClr>
                <a:schemeClr val="accent1"/>
              </a:buClr>
              <a:buFont typeface="Arial" panose="020B0604020202020204" pitchFamily="34" charset="0"/>
              <a:buChar char="•"/>
            </a:pPr>
            <a:r>
              <a:rPr lang="en-US" altLang="en-US" dirty="0"/>
              <a:t>National Highway Traffic Safety Administration. </a:t>
            </a:r>
          </a:p>
          <a:p>
            <a:pPr lvl="1" eaLnBrk="1" hangingPunct="1">
              <a:buClr>
                <a:schemeClr val="accent1"/>
              </a:buClr>
              <a:buFont typeface="Arial" panose="020B0604020202020204" pitchFamily="34" charset="0"/>
              <a:buChar char="•"/>
            </a:pPr>
            <a:r>
              <a:rPr lang="en-US" altLang="en-US" dirty="0"/>
              <a:t>Environmental Protection Agency (which can recall polluting motor vehicles).</a:t>
            </a:r>
          </a:p>
          <a:p>
            <a:pPr lvl="1" eaLnBrk="1" hangingPunct="1">
              <a:buClr>
                <a:schemeClr val="accent1"/>
              </a:buClr>
              <a:buFont typeface="Arial" panose="020B0604020202020204" pitchFamily="34" charset="0"/>
              <a:buChar char="•"/>
            </a:pPr>
            <a:r>
              <a:rPr lang="en-US" altLang="en-US" dirty="0"/>
              <a:t>Consumer Product Safety Commission.</a:t>
            </a:r>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12</a:t>
            </a:fld>
            <a:endParaRPr lang="en-US" altLang="en-US"/>
          </a:p>
        </p:txBody>
      </p:sp>
    </p:spTree>
    <p:extLst>
      <p:ext uri="{BB962C8B-B14F-4D97-AF65-F5344CB8AC3E}">
        <p14:creationId xmlns:p14="http://schemas.microsoft.com/office/powerpoint/2010/main" val="2787390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a:t>
            </a: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14</a:t>
            </a:fld>
            <a:endParaRPr lang="en-US" altLang="en-US"/>
          </a:p>
        </p:txBody>
      </p:sp>
    </p:spTree>
    <p:extLst>
      <p:ext uri="{BB962C8B-B14F-4D97-AF65-F5344CB8AC3E}">
        <p14:creationId xmlns:p14="http://schemas.microsoft.com/office/powerpoint/2010/main" val="3107621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fontAlgn="auto" hangingPunct="1">
              <a:spcAft>
                <a:spcPts val="0"/>
              </a:spcAft>
              <a:buNone/>
              <a:defRPr/>
            </a:pPr>
            <a:r>
              <a:rPr lang="en-US" dirty="0">
                <a:solidFill>
                  <a:srgbClr val="FF0000"/>
                </a:solidFill>
                <a:cs typeface="ＭＳ Ｐゴシック" charset="0"/>
              </a:rPr>
              <a:t>1. </a:t>
            </a:r>
            <a:r>
              <a:rPr lang="en-US" dirty="0">
                <a:cs typeface="ＭＳ Ｐゴシック" charset="0"/>
              </a:rPr>
              <a:t>The right to be informed. </a:t>
            </a:r>
          </a:p>
          <a:p>
            <a:pPr marL="400050" lvl="1" indent="0" eaLnBrk="1" fontAlgn="auto" hangingPunct="1">
              <a:spcAft>
                <a:spcPts val="0"/>
              </a:spcAft>
              <a:buClr>
                <a:schemeClr val="accent1"/>
              </a:buClr>
              <a:buNone/>
              <a:defRPr/>
            </a:pPr>
            <a:r>
              <a:rPr lang="en-US" sz="1800" dirty="0">
                <a:ea typeface="ＭＳ Ｐゴシック" charset="0"/>
              </a:rPr>
              <a:t>Protection against fraudulent, deceitful, or grossly misleading information, advertising, and labeling, and to be given the facts to make an informed purchasing decision.</a:t>
            </a:r>
          </a:p>
          <a:p>
            <a:pPr marL="0" indent="0" eaLnBrk="1" fontAlgn="auto" hangingPunct="1">
              <a:spcAft>
                <a:spcPts val="0"/>
              </a:spcAft>
              <a:buNone/>
              <a:defRPr/>
            </a:pPr>
            <a:r>
              <a:rPr lang="en-US" dirty="0">
                <a:solidFill>
                  <a:srgbClr val="FF0000"/>
                </a:solidFill>
                <a:cs typeface="ＭＳ Ｐゴシック" charset="0"/>
              </a:rPr>
              <a:t>2. </a:t>
            </a:r>
            <a:r>
              <a:rPr lang="en-US" dirty="0">
                <a:cs typeface="ＭＳ Ｐゴシック" charset="0"/>
              </a:rPr>
              <a:t>The right to safety.</a:t>
            </a:r>
          </a:p>
          <a:p>
            <a:pPr marL="400050" lvl="1" indent="0" eaLnBrk="1" fontAlgn="auto" hangingPunct="1">
              <a:spcAft>
                <a:spcPts val="0"/>
              </a:spcAft>
              <a:buClr>
                <a:schemeClr val="accent1"/>
              </a:buClr>
              <a:buNone/>
              <a:defRPr/>
            </a:pPr>
            <a:r>
              <a:rPr lang="en-US" sz="1800" dirty="0">
                <a:ea typeface="ＭＳ Ｐゴシック" charset="0"/>
              </a:rPr>
              <a:t>Protection against the marketing of goods that are hazardous to health or life.</a:t>
            </a:r>
          </a:p>
          <a:p>
            <a:pPr marL="0" indent="0" eaLnBrk="1" fontAlgn="auto" hangingPunct="1">
              <a:spcAft>
                <a:spcPts val="0"/>
              </a:spcAft>
              <a:buNone/>
              <a:defRPr/>
            </a:pPr>
            <a:r>
              <a:rPr lang="en-US" dirty="0">
                <a:solidFill>
                  <a:srgbClr val="FF0000"/>
                </a:solidFill>
                <a:cs typeface="ＭＳ Ｐゴシック" charset="0"/>
              </a:rPr>
              <a:t>3. </a:t>
            </a:r>
            <a:r>
              <a:rPr lang="en-US" dirty="0">
                <a:cs typeface="ＭＳ Ｐゴシック" charset="0"/>
              </a:rPr>
              <a:t>The right to choose. </a:t>
            </a:r>
          </a:p>
          <a:p>
            <a:pPr marL="400050" lvl="1" indent="0" eaLnBrk="1" fontAlgn="auto" hangingPunct="1">
              <a:spcAft>
                <a:spcPts val="0"/>
              </a:spcAft>
              <a:buClr>
                <a:schemeClr val="accent1"/>
              </a:buClr>
              <a:buNone/>
              <a:defRPr/>
            </a:pPr>
            <a:r>
              <a:rPr lang="en-US" sz="1800" dirty="0">
                <a:ea typeface="ＭＳ Ｐゴシック" charset="0"/>
              </a:rPr>
              <a:t>Assurance of access to a variety of products and services at competitive prices.</a:t>
            </a:r>
          </a:p>
          <a:p>
            <a:pPr marL="0" indent="0" eaLnBrk="1" fontAlgn="auto" hangingPunct="1">
              <a:spcAft>
                <a:spcPts val="0"/>
              </a:spcAft>
              <a:buNone/>
              <a:defRPr/>
            </a:pPr>
            <a:r>
              <a:rPr lang="en-US" dirty="0">
                <a:solidFill>
                  <a:srgbClr val="FF0000"/>
                </a:solidFill>
                <a:cs typeface="ＭＳ Ｐゴシック" charset="0"/>
              </a:rPr>
              <a:t>4. </a:t>
            </a:r>
            <a:r>
              <a:rPr lang="en-US" dirty="0">
                <a:cs typeface="ＭＳ Ｐゴシック" charset="0"/>
              </a:rPr>
              <a:t>The right to be heard.</a:t>
            </a:r>
          </a:p>
          <a:p>
            <a:pPr marL="400050" lvl="1" indent="0" eaLnBrk="1" fontAlgn="auto" hangingPunct="1">
              <a:spcAft>
                <a:spcPts val="0"/>
              </a:spcAft>
              <a:buClr>
                <a:schemeClr val="accent1"/>
              </a:buClr>
              <a:buNone/>
              <a:defRPr/>
            </a:pPr>
            <a:r>
              <a:rPr lang="en-US" sz="1800" dirty="0">
                <a:ea typeface="ＭＳ Ｐゴシック" charset="0"/>
              </a:rPr>
              <a:t>Assurance that consumer interests will receive full and sympathetic consideration in government policy and the courts.</a:t>
            </a:r>
          </a:p>
          <a:p>
            <a:pPr marL="0" indent="0" eaLnBrk="1" fontAlgn="auto" hangingPunct="1">
              <a:spcAft>
                <a:spcPts val="0"/>
              </a:spcAft>
              <a:buNone/>
              <a:defRPr/>
            </a:pPr>
            <a:r>
              <a:rPr lang="en-US" dirty="0">
                <a:solidFill>
                  <a:srgbClr val="FF0000"/>
                </a:solidFill>
                <a:cs typeface="ＭＳ Ｐゴシック" charset="0"/>
              </a:rPr>
              <a:t>5. </a:t>
            </a:r>
            <a:r>
              <a:rPr lang="en-US" dirty="0">
                <a:cs typeface="ＭＳ Ｐゴシック" charset="0"/>
              </a:rPr>
              <a:t>The right to privacy. </a:t>
            </a:r>
          </a:p>
          <a:p>
            <a:pPr marL="400050" lvl="1" indent="0" eaLnBrk="1" fontAlgn="auto" hangingPunct="1">
              <a:spcAft>
                <a:spcPts val="0"/>
              </a:spcAft>
              <a:buClr>
                <a:schemeClr val="accent1"/>
              </a:buClr>
              <a:buNone/>
              <a:defRPr/>
            </a:pPr>
            <a:r>
              <a:rPr lang="en-US" sz="1800" dirty="0">
                <a:ea typeface="ＭＳ Ｐゴシック" charset="0"/>
              </a:rPr>
              <a:t>Assurance that information disclosed in a commercial transaction or when using social media or searching online is not shared with others.</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2</a:t>
            </a:fld>
            <a:endParaRPr lang="en-US" altLang="en-US"/>
          </a:p>
        </p:txBody>
      </p:sp>
    </p:spTree>
    <p:extLst>
      <p:ext uri="{BB962C8B-B14F-4D97-AF65-F5344CB8AC3E}">
        <p14:creationId xmlns:p14="http://schemas.microsoft.com/office/powerpoint/2010/main" val="3079949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3</a:t>
            </a:fld>
            <a:endParaRPr lang="en-US" altLang="en-US"/>
          </a:p>
        </p:txBody>
      </p:sp>
    </p:spTree>
    <p:extLst>
      <p:ext uri="{BB962C8B-B14F-4D97-AF65-F5344CB8AC3E}">
        <p14:creationId xmlns:p14="http://schemas.microsoft.com/office/powerpoint/2010/main" val="2804332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ea typeface="ＭＳ Ｐゴシック" charset="-128"/>
              </a:rPr>
              <a:t>Self-Advocacy for Consumer Interests</a:t>
            </a:r>
          </a:p>
          <a:p>
            <a:pPr marL="0" indent="0" eaLnBrk="1" hangingPunct="1">
              <a:buNone/>
              <a:defRPr/>
            </a:pPr>
            <a:r>
              <a:rPr lang="en-US" altLang="en-US" dirty="0">
                <a:cs typeface="MS PGothic" charset="-128"/>
              </a:rPr>
              <a:t>As long as business has existed:</a:t>
            </a:r>
          </a:p>
          <a:p>
            <a:pPr lvl="1" eaLnBrk="1" hangingPunct="1">
              <a:buClr>
                <a:schemeClr val="accent1"/>
              </a:buClr>
              <a:buFont typeface="Arial" panose="020B0604020202020204" pitchFamily="34" charset="0"/>
              <a:buChar char="•"/>
              <a:defRPr/>
            </a:pPr>
            <a:r>
              <a:rPr lang="en-US" altLang="en-US" dirty="0">
                <a:ea typeface="Calibri" charset="0"/>
                <a:cs typeface="MS PGothic" charset="-128"/>
              </a:rPr>
              <a:t>Consumers have tried to protect their interests when they go to the marketplace to buy goods and services.</a:t>
            </a:r>
          </a:p>
          <a:p>
            <a:pPr marL="0" indent="0" eaLnBrk="1" hangingPunct="1">
              <a:buNone/>
              <a:defRPr/>
            </a:pPr>
            <a:r>
              <a:rPr lang="en-US" altLang="en-US" dirty="0">
                <a:cs typeface="MS PGothic" charset="-128"/>
              </a:rPr>
              <a:t>Consumerism/consumer movement </a:t>
            </a:r>
          </a:p>
          <a:p>
            <a:pPr lvl="1" eaLnBrk="1" hangingPunct="1">
              <a:buClr>
                <a:schemeClr val="accent1"/>
              </a:buClr>
              <a:buFont typeface="Arial" panose="020B0604020202020204" pitchFamily="34" charset="0"/>
              <a:buChar char="•"/>
              <a:defRPr/>
            </a:pPr>
            <a:r>
              <a:rPr lang="en-US" altLang="en-US" dirty="0">
                <a:ea typeface="Calibri" charset="0"/>
                <a:cs typeface="MS PGothic" charset="-128"/>
              </a:rPr>
              <a:t>Collective efforts by consumers in many countries to safeguard their own rights in many nations.</a:t>
            </a:r>
          </a:p>
          <a:p>
            <a:pPr marL="457200" indent="-457200" eaLnBrk="1" hangingPunct="1">
              <a:buFont typeface="Wingdings" charset="2"/>
              <a:buChar char="à"/>
              <a:defRPr/>
            </a:pPr>
            <a:r>
              <a:rPr lang="en-US" altLang="en-US" sz="2000" dirty="0">
                <a:ea typeface="ＭＳ Ｐゴシック" charset="-128"/>
              </a:rPr>
              <a:t>Examples: </a:t>
            </a:r>
            <a:r>
              <a:rPr lang="en-US" altLang="en-US" sz="2000" dirty="0">
                <a:ea typeface="MS PGothic" charset="-128"/>
              </a:rPr>
              <a:t>U.S. advocacy organizations:</a:t>
            </a:r>
          </a:p>
          <a:p>
            <a:pPr lvl="1" eaLnBrk="1" hangingPunct="1">
              <a:buClr>
                <a:schemeClr val="accent1"/>
              </a:buClr>
              <a:buFont typeface="Arial" panose="020B0604020202020204" pitchFamily="34" charset="0"/>
              <a:buChar char="•"/>
              <a:defRPr/>
            </a:pPr>
            <a:r>
              <a:rPr lang="en-US" altLang="en-US" dirty="0">
                <a:ea typeface="MS PGothic" charset="-128"/>
              </a:rPr>
              <a:t>Consumer Federation of America.</a:t>
            </a:r>
          </a:p>
          <a:p>
            <a:pPr lvl="1" eaLnBrk="1" hangingPunct="1">
              <a:buClr>
                <a:schemeClr val="accent1"/>
              </a:buClr>
              <a:buFont typeface="Arial" panose="020B0604020202020204" pitchFamily="34" charset="0"/>
              <a:buChar char="•"/>
              <a:defRPr/>
            </a:pPr>
            <a:r>
              <a:rPr lang="en-US" altLang="en-US" dirty="0">
                <a:ea typeface="MS PGothic" charset="-128"/>
              </a:rPr>
              <a:t>National Consumers League.</a:t>
            </a:r>
          </a:p>
          <a:p>
            <a:pPr lvl="1" eaLnBrk="1" hangingPunct="1">
              <a:buClr>
                <a:schemeClr val="accent1"/>
              </a:buClr>
              <a:buFont typeface="Arial" panose="020B0604020202020204" pitchFamily="34" charset="0"/>
              <a:buChar char="•"/>
              <a:defRPr/>
            </a:pPr>
            <a:r>
              <a:rPr lang="en-US" altLang="en-US" dirty="0">
                <a:ea typeface="MS PGothic" charset="-128"/>
              </a:rPr>
              <a:t>Public Interest Research Group.</a:t>
            </a:r>
          </a:p>
          <a:p>
            <a:pPr lvl="1" eaLnBrk="1" hangingPunct="1">
              <a:buClr>
                <a:schemeClr val="accent1"/>
              </a:buClr>
              <a:buFont typeface="Arial" panose="020B0604020202020204" pitchFamily="34" charset="0"/>
              <a:buChar char="•"/>
              <a:defRPr/>
            </a:pPr>
            <a:r>
              <a:rPr lang="en-US" altLang="en-US" dirty="0">
                <a:ea typeface="MS PGothic" charset="-128"/>
              </a:rPr>
              <a:t>American Association for Retired People.</a:t>
            </a:r>
          </a:p>
          <a:p>
            <a:pPr lvl="1" eaLnBrk="1" hangingPunct="1">
              <a:buClr>
                <a:schemeClr val="accent1"/>
              </a:buClr>
              <a:buFont typeface="Arial" panose="020B0604020202020204" pitchFamily="34" charset="0"/>
              <a:buChar char="•"/>
              <a:defRPr/>
            </a:pPr>
            <a:endParaRPr lang="en-US" altLang="en-US" b="1" dirty="0">
              <a:ea typeface="MS PGothic" charset="-128"/>
            </a:endParaRPr>
          </a:p>
          <a:p>
            <a:pPr lvl="0" eaLnBrk="1" hangingPunct="1">
              <a:buClr>
                <a:schemeClr val="accent1"/>
              </a:buClr>
              <a:buFont typeface="Arial" panose="020B0604020202020204" pitchFamily="34" charset="0"/>
              <a:buChar char="•"/>
              <a:defRPr/>
            </a:pPr>
            <a:r>
              <a:rPr lang="en-US" altLang="en-US" b="1" dirty="0">
                <a:ea typeface="ＭＳ Ｐゴシック" charset="-128"/>
              </a:rPr>
              <a:t>How Government Protects Consumers</a:t>
            </a:r>
            <a:endParaRPr lang="en-US" altLang="en-US" b="1" dirty="0">
              <a:ea typeface="MS PGothic" charset="-128"/>
            </a:endParaRPr>
          </a:p>
          <a:p>
            <a:pPr marL="0" indent="0" eaLnBrk="1" hangingPunct="1">
              <a:spcBef>
                <a:spcPts val="0"/>
              </a:spcBef>
              <a:spcAft>
                <a:spcPts val="1200"/>
              </a:spcAft>
              <a:buNone/>
            </a:pPr>
            <a:r>
              <a:rPr lang="en-US" altLang="en-US" dirty="0">
                <a:latin typeface="Calibri" panose="020F0502020204030204" pitchFamily="34" charset="0"/>
                <a:ea typeface="MS PGothic" panose="020B0600070205080204" pitchFamily="34" charset="-128"/>
              </a:rPr>
              <a:t>The role of government protecting consumers is extensive in the United States as well as many other nations.</a:t>
            </a:r>
          </a:p>
          <a:p>
            <a:pPr marL="0" indent="0" eaLnBrk="1" hangingPunct="1">
              <a:spcBef>
                <a:spcPts val="0"/>
              </a:spcBef>
              <a:spcAft>
                <a:spcPts val="1200"/>
              </a:spcAft>
              <a:buNone/>
            </a:pPr>
            <a:endParaRPr lang="en-US" altLang="en-US" dirty="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r>
              <a:rPr lang="en-US" altLang="en-US" dirty="0">
                <a:latin typeface="Calibri" panose="020F0502020204030204" pitchFamily="34" charset="0"/>
                <a:ea typeface="MS PGothic" panose="020B0600070205080204" pitchFamily="34" charset="-128"/>
              </a:rPr>
              <a:t>Consumer protection laws are designed to safeguard the five rights of consumers.</a:t>
            </a:r>
          </a:p>
          <a:p>
            <a:pPr marL="0" indent="0" eaLnBrk="1" hangingPunct="1">
              <a:spcBef>
                <a:spcPts val="0"/>
              </a:spcBef>
              <a:spcAft>
                <a:spcPts val="1200"/>
              </a:spcAft>
              <a:buNone/>
            </a:pPr>
            <a:endParaRPr lang="en-US" altLang="en-US" sz="1200" dirty="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r>
              <a:rPr lang="en-US" altLang="en-US" b="1" dirty="0">
                <a:ea typeface="ＭＳ Ｐゴシック" charset="-128"/>
              </a:rPr>
              <a:t>Goals of Consumer Laws</a:t>
            </a:r>
          </a:p>
          <a:p>
            <a:pPr marL="365760" indent="-365760" eaLnBrk="1" hangingPunct="1">
              <a:spcBef>
                <a:spcPts val="0"/>
              </a:spcBef>
              <a:spcAft>
                <a:spcPts val="1200"/>
              </a:spcAft>
              <a:buNone/>
            </a:pPr>
            <a:r>
              <a:rPr lang="en-US" altLang="en-US" dirty="0">
                <a:latin typeface="Calibri" panose="020F0502020204030204" pitchFamily="34" charset="0"/>
                <a:ea typeface="MS PGothic" panose="020B0600070205080204" pitchFamily="34" charset="-128"/>
              </a:rPr>
              <a:t>1. To provide consumers with better information when making purchases.</a:t>
            </a:r>
          </a:p>
          <a:p>
            <a:pPr marL="365760" indent="-365760" eaLnBrk="1" hangingPunct="1">
              <a:spcBef>
                <a:spcPts val="0"/>
              </a:spcBef>
              <a:spcAft>
                <a:spcPts val="1200"/>
              </a:spcAft>
              <a:buNone/>
            </a:pPr>
            <a:r>
              <a:rPr lang="en-US" altLang="en-US" dirty="0">
                <a:solidFill>
                  <a:srgbClr val="FF0000"/>
                </a:solidFill>
                <a:latin typeface="Calibri" panose="020F0502020204030204" pitchFamily="34" charset="0"/>
                <a:ea typeface="MS PGothic" panose="020B0600070205080204" pitchFamily="34" charset="-128"/>
              </a:rPr>
              <a:t>2. </a:t>
            </a:r>
            <a:r>
              <a:rPr lang="en-US" altLang="en-US" dirty="0">
                <a:latin typeface="Calibri" panose="020F0502020204030204" pitchFamily="34" charset="0"/>
                <a:ea typeface="MS PGothic" panose="020B0600070205080204" pitchFamily="34" charset="-128"/>
              </a:rPr>
              <a:t>To protect consumers against possible hazards.</a:t>
            </a:r>
          </a:p>
          <a:p>
            <a:pPr marL="365760" indent="-365760" eaLnBrk="1" hangingPunct="1">
              <a:spcBef>
                <a:spcPts val="0"/>
              </a:spcBef>
              <a:spcAft>
                <a:spcPts val="1200"/>
              </a:spcAft>
              <a:buNone/>
            </a:pPr>
            <a:r>
              <a:rPr lang="en-US" altLang="en-US" dirty="0">
                <a:solidFill>
                  <a:srgbClr val="FF0000"/>
                </a:solidFill>
                <a:latin typeface="Calibri" panose="020F0502020204030204" pitchFamily="34" charset="0"/>
                <a:ea typeface="MS PGothic" panose="020B0600070205080204" pitchFamily="34" charset="-128"/>
              </a:rPr>
              <a:t>3. </a:t>
            </a:r>
            <a:r>
              <a:rPr lang="en-US" altLang="en-US" dirty="0">
                <a:latin typeface="Calibri" panose="020F0502020204030204" pitchFamily="34" charset="0"/>
                <a:ea typeface="MS PGothic" panose="020B0600070205080204" pitchFamily="34" charset="-128"/>
              </a:rPr>
              <a:t>To promote competitive pricing. </a:t>
            </a:r>
          </a:p>
          <a:p>
            <a:pPr marL="365760" indent="-365760" eaLnBrk="1" hangingPunct="1">
              <a:spcBef>
                <a:spcPts val="0"/>
              </a:spcBef>
              <a:spcAft>
                <a:spcPts val="1200"/>
              </a:spcAft>
              <a:buNone/>
            </a:pPr>
            <a:r>
              <a:rPr lang="en-US" altLang="en-US" dirty="0">
                <a:solidFill>
                  <a:srgbClr val="FF0000"/>
                </a:solidFill>
                <a:latin typeface="Calibri" panose="020F0502020204030204" pitchFamily="34" charset="0"/>
                <a:ea typeface="MS PGothic" panose="020B0600070205080204" pitchFamily="34" charset="-128"/>
              </a:rPr>
              <a:t>4. </a:t>
            </a:r>
            <a:r>
              <a:rPr lang="en-US" altLang="en-US" dirty="0">
                <a:latin typeface="Calibri" panose="020F0502020204030204" pitchFamily="34" charset="0"/>
                <a:ea typeface="MS PGothic" panose="020B0600070205080204" pitchFamily="34" charset="-128"/>
              </a:rPr>
              <a:t>To promote consumer choice.</a:t>
            </a:r>
          </a:p>
          <a:p>
            <a:pPr marL="365760" indent="-365760" eaLnBrk="1" hangingPunct="1">
              <a:spcBef>
                <a:spcPts val="0"/>
              </a:spcBef>
              <a:spcAft>
                <a:spcPts val="1200"/>
              </a:spcAft>
              <a:buNone/>
            </a:pPr>
            <a:r>
              <a:rPr lang="en-US" altLang="en-US" dirty="0">
                <a:solidFill>
                  <a:srgbClr val="FF0000"/>
                </a:solidFill>
                <a:latin typeface="Calibri" panose="020F0502020204030204" pitchFamily="34" charset="0"/>
                <a:ea typeface="MS PGothic" panose="020B0600070205080204" pitchFamily="34" charset="-128"/>
              </a:rPr>
              <a:t>5. </a:t>
            </a:r>
            <a:r>
              <a:rPr lang="en-US" altLang="en-US" dirty="0">
                <a:latin typeface="Calibri" panose="020F0502020204030204" pitchFamily="34" charset="0"/>
                <a:ea typeface="MS PGothic" panose="020B0600070205080204" pitchFamily="34" charset="-128"/>
              </a:rPr>
              <a:t>To protect privacy.</a:t>
            </a:r>
            <a:endParaRPr lang="en-US" altLang="en-US" dirty="0">
              <a:solidFill>
                <a:schemeClr val="hlink"/>
              </a:solidFill>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endParaRPr lang="en-US" altLang="en-US" sz="1200" b="1" dirty="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r>
              <a:rPr lang="en-US" altLang="en-US" sz="1200" b="1" kern="1200" dirty="0">
                <a:solidFill>
                  <a:srgbClr val="125F9A"/>
                </a:solidFill>
                <a:latin typeface="Tahoma" pitchFamily="34" charset="0"/>
                <a:ea typeface="MS PGothic" panose="020B0600070205080204" pitchFamily="34" charset="-128"/>
                <a:cs typeface="MS PGothic" panose="020B0600070205080204" pitchFamily="34" charset="-128"/>
              </a:rPr>
              <a:t>Deceptive Advertising</a:t>
            </a:r>
            <a:endParaRPr lang="en-US" altLang="en-US" sz="1200" b="1" dirty="0">
              <a:latin typeface="Calibri" panose="020F0502020204030204" pitchFamily="34" charset="0"/>
              <a:ea typeface="MS PGothic" panose="020B0600070205080204" pitchFamily="34" charset="-128"/>
            </a:endParaRPr>
          </a:p>
          <a:p>
            <a:pPr marL="0" indent="0" eaLnBrk="1" hangingPunct="1">
              <a:spcAft>
                <a:spcPts val="1200"/>
              </a:spcAft>
              <a:buNone/>
              <a:defRPr/>
            </a:pPr>
            <a:r>
              <a:rPr lang="en-US" altLang="en-US" dirty="0">
                <a:ea typeface="MS PGothic" charset="-128"/>
              </a:rPr>
              <a:t>Deceptive advertising: </a:t>
            </a:r>
            <a:r>
              <a:rPr lang="en-US" altLang="en-US" b="0" dirty="0">
                <a:ea typeface="MS PGothic" charset="-128"/>
              </a:rPr>
              <a:t>refers to manufacturers making false or misleading claims about their own product or a competitor’s product, withholding relevant information, or creating unreasonable expectations. </a:t>
            </a:r>
          </a:p>
          <a:p>
            <a:pPr marL="822960" lvl="1" indent="-342900" eaLnBrk="1" hangingPunct="1">
              <a:buClr>
                <a:schemeClr val="accent1"/>
              </a:buClr>
              <a:buFont typeface="Arial" panose="020B0604020202020204" pitchFamily="34" charset="0"/>
              <a:buChar char="•"/>
              <a:defRPr/>
            </a:pPr>
            <a:r>
              <a:rPr lang="en-US" altLang="en-US" dirty="0">
                <a:ea typeface="MS PGothic" charset="-128"/>
              </a:rPr>
              <a:t>Illegal in most countries.</a:t>
            </a:r>
          </a:p>
          <a:p>
            <a:pPr marL="822960" lvl="1" indent="-342900" eaLnBrk="1" hangingPunct="1">
              <a:buClr>
                <a:schemeClr val="accent1"/>
              </a:buClr>
              <a:buFont typeface="Arial" panose="020B0604020202020204" pitchFamily="34" charset="0"/>
              <a:buChar char="•"/>
              <a:defRPr/>
            </a:pPr>
            <a:r>
              <a:rPr lang="en-US" altLang="en-US" dirty="0">
                <a:ea typeface="MS PGothic" charset="-128"/>
              </a:rPr>
              <a:t>The U.S. Federal Trade Commission enforces the laws prohibiting deceptive advertising.</a:t>
            </a:r>
          </a:p>
          <a:p>
            <a:pPr marL="822960" lvl="1" indent="-342900" eaLnBrk="1" hangingPunct="1">
              <a:buClr>
                <a:schemeClr val="accent1"/>
              </a:buClr>
              <a:buFont typeface="Arial" panose="020B0604020202020204" pitchFamily="34" charset="0"/>
              <a:buChar char="•"/>
              <a:defRPr/>
            </a:pPr>
            <a:r>
              <a:rPr lang="en-US" altLang="en-US" dirty="0">
                <a:ea typeface="MS PGothic" charset="-128"/>
              </a:rPr>
              <a:t>The U.S. Justice Department enforces related laws prohibiting false claims.</a:t>
            </a:r>
          </a:p>
          <a:p>
            <a:pPr marL="0" indent="0" eaLnBrk="1" hangingPunct="1">
              <a:spcBef>
                <a:spcPts val="0"/>
              </a:spcBef>
              <a:spcAft>
                <a:spcPts val="1200"/>
              </a:spcAft>
              <a:buNone/>
            </a:pPr>
            <a:endParaRPr lang="en-US" altLang="en-US" sz="1200" dirty="0">
              <a:latin typeface="Calibri" panose="020F0502020204030204" pitchFamily="34" charset="0"/>
              <a:ea typeface="MS PGothic" panose="020B0600070205080204" pitchFamily="34" charset="-128"/>
            </a:endParaRPr>
          </a:p>
          <a:p>
            <a:pPr marL="0" indent="0" eaLnBrk="1" hangingPunct="1">
              <a:spcBef>
                <a:spcPts val="0"/>
              </a:spcBef>
              <a:spcAft>
                <a:spcPts val="1200"/>
              </a:spcAft>
              <a:buNone/>
            </a:pPr>
            <a:endParaRPr lang="en-US" altLang="en-US" sz="1200" dirty="0">
              <a:latin typeface="Calibri" panose="020F0502020204030204" pitchFamily="34" charset="0"/>
              <a:ea typeface="MS PGothic" panose="020B0600070205080204" pitchFamily="34" charset="-128"/>
            </a:endParaRPr>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4</a:t>
            </a:fld>
            <a:endParaRPr lang="en-US" altLang="en-US"/>
          </a:p>
        </p:txBody>
      </p:sp>
    </p:spTree>
    <p:extLst>
      <p:ext uri="{BB962C8B-B14F-4D97-AF65-F5344CB8AC3E}">
        <p14:creationId xmlns:p14="http://schemas.microsoft.com/office/powerpoint/2010/main" val="2863790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5</a:t>
            </a:fld>
            <a:endParaRPr lang="en-US" altLang="en-US"/>
          </a:p>
        </p:txBody>
      </p:sp>
    </p:spTree>
    <p:extLst>
      <p:ext uri="{BB962C8B-B14F-4D97-AF65-F5344CB8AC3E}">
        <p14:creationId xmlns:p14="http://schemas.microsoft.com/office/powerpoint/2010/main" val="16970662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6</a:t>
            </a:fld>
            <a:endParaRPr lang="en-US" altLang="en-US"/>
          </a:p>
        </p:txBody>
      </p:sp>
    </p:spTree>
    <p:extLst>
      <p:ext uri="{BB962C8B-B14F-4D97-AF65-F5344CB8AC3E}">
        <p14:creationId xmlns:p14="http://schemas.microsoft.com/office/powerpoint/2010/main" val="1697066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7</a:t>
            </a:fld>
            <a:endParaRPr lang="en-US" altLang="en-US"/>
          </a:p>
        </p:txBody>
      </p:sp>
    </p:spTree>
    <p:extLst>
      <p:ext uri="{BB962C8B-B14F-4D97-AF65-F5344CB8AC3E}">
        <p14:creationId xmlns:p14="http://schemas.microsoft.com/office/powerpoint/2010/main" val="2164903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a:latin typeface="Calibri" panose="020F0502020204030204" pitchFamily="34" charset="0"/>
                <a:ea typeface="MS PGothic" panose="020B0600070205080204" pitchFamily="34" charset="-128"/>
              </a:rPr>
              <a:t>Behavioral advertising</a:t>
            </a:r>
            <a:r>
              <a:rPr lang="en-US" altLang="en-US" dirty="0">
                <a:latin typeface="Calibri" panose="020F0502020204030204" pitchFamily="34" charset="0"/>
                <a:ea typeface="MS PGothic" panose="020B0600070205080204" pitchFamily="34" charset="-128"/>
              </a:rPr>
              <a:t>: advertising that is targeted to particular customers, based on their observed online behavior; intended to be tailored to a user’s interests and preferences. </a:t>
            </a:r>
          </a:p>
          <a:p>
            <a:pPr marL="342900" lvl="1" indent="0" eaLnBrk="1" hangingPunct="1">
              <a:buNone/>
            </a:pPr>
            <a:r>
              <a:rPr lang="en-US" altLang="en-US" dirty="0"/>
              <a:t>Benefits: </a:t>
            </a:r>
          </a:p>
          <a:p>
            <a:pPr lvl="2" eaLnBrk="1" hangingPunct="1">
              <a:buClr>
                <a:schemeClr val="accent1"/>
              </a:buClr>
              <a:buFont typeface="Arial" panose="020B0604020202020204" pitchFamily="34" charset="0"/>
              <a:buChar char="•"/>
            </a:pPr>
            <a:r>
              <a:rPr lang="en-US" altLang="en-US" sz="2000" dirty="0"/>
              <a:t>The buyer is more likely to receive messages that are relevant.</a:t>
            </a:r>
          </a:p>
          <a:p>
            <a:pPr lvl="2" eaLnBrk="1" hangingPunct="1">
              <a:buClr>
                <a:schemeClr val="accent1"/>
              </a:buClr>
              <a:buFont typeface="Arial" panose="020B0604020202020204" pitchFamily="34" charset="0"/>
              <a:buChar char="•"/>
            </a:pPr>
            <a:r>
              <a:rPr lang="en-US" altLang="en-US" sz="2000" dirty="0"/>
              <a:t>The seller is more likely to reach prospective customers.</a:t>
            </a:r>
          </a:p>
          <a:p>
            <a:pPr marL="342900" lvl="1" indent="0" eaLnBrk="1" hangingPunct="1">
              <a:buNone/>
            </a:pPr>
            <a:r>
              <a:rPr lang="en-US" altLang="en-US" dirty="0"/>
              <a:t>Risks:</a:t>
            </a:r>
          </a:p>
          <a:p>
            <a:pPr lvl="2" eaLnBrk="1" hangingPunct="1">
              <a:buClr>
                <a:schemeClr val="accent1"/>
              </a:buClr>
              <a:buFont typeface="Arial" panose="020B0604020202020204" pitchFamily="34" charset="0"/>
              <a:buChar char="•"/>
            </a:pPr>
            <a:r>
              <a:rPr lang="en-US" altLang="en-US" sz="2000" dirty="0"/>
              <a:t>The consumer may be denied opportunities, such as credit, based on their online profiles.</a:t>
            </a:r>
          </a:p>
          <a:p>
            <a:pPr lvl="2" eaLnBrk="1" hangingPunct="1">
              <a:buClr>
                <a:schemeClr val="accent1"/>
              </a:buClr>
              <a:buFont typeface="Arial" panose="020B0604020202020204" pitchFamily="34" charset="0"/>
              <a:buChar char="•"/>
            </a:pPr>
            <a:r>
              <a:rPr lang="en-US" altLang="en-US" sz="2000" dirty="0"/>
              <a:t>Information collected by behavioral advertisers may not be kept private and secure.</a:t>
            </a:r>
          </a:p>
          <a:p>
            <a:endParaRPr lang="en-US" dirty="0"/>
          </a:p>
          <a:p>
            <a:pPr marL="0" indent="0" eaLnBrk="1" fontAlgn="auto" hangingPunct="1">
              <a:spcAft>
                <a:spcPts val="0"/>
              </a:spcAft>
              <a:buNone/>
              <a:defRPr/>
            </a:pPr>
            <a:r>
              <a:rPr lang="en-US" sz="2400" b="1" kern="1200" dirty="0">
                <a:solidFill>
                  <a:schemeClr val="tx2"/>
                </a:solidFill>
                <a:latin typeface="Tahoma" pitchFamily="34" charset="0"/>
                <a:ea typeface="MS PGothic" panose="020B0600070205080204" pitchFamily="34" charset="-128"/>
                <a:cs typeface="MS PGothic" panose="020B0600070205080204" pitchFamily="34" charset="-128"/>
              </a:rPr>
              <a:t>Dilemma: how to protect consumer privacy while fostering Internet commerce?</a:t>
            </a:r>
          </a:p>
          <a:p>
            <a:pPr marL="0" indent="0" eaLnBrk="1" fontAlgn="auto" hangingPunct="1">
              <a:spcAft>
                <a:spcPts val="0"/>
              </a:spcAft>
              <a:buNone/>
              <a:defRPr/>
            </a:pPr>
            <a:r>
              <a:rPr lang="en-US" sz="2400" kern="1200" dirty="0">
                <a:solidFill>
                  <a:schemeClr val="tx2"/>
                </a:solidFill>
                <a:latin typeface="Tahoma" pitchFamily="34" charset="0"/>
                <a:ea typeface="MS PGothic" panose="020B0600070205080204" pitchFamily="34" charset="-128"/>
                <a:cs typeface="MS PGothic" panose="020B0600070205080204" pitchFamily="34" charset="-128"/>
              </a:rPr>
              <a:t>Proposed solutions:</a:t>
            </a:r>
          </a:p>
          <a:p>
            <a:pPr marL="457200" lvl="1" indent="0" eaLnBrk="1" fontAlgn="auto" hangingPunct="1">
              <a:spcAft>
                <a:spcPts val="0"/>
              </a:spcAft>
              <a:buNone/>
              <a:defRPr/>
            </a:pPr>
            <a:r>
              <a:rPr lang="en-US" sz="1200" kern="1200" dirty="0">
                <a:solidFill>
                  <a:schemeClr val="tx2"/>
                </a:solidFill>
                <a:latin typeface="Tahoma" pitchFamily="34" charset="0"/>
                <a:ea typeface="MS PGothic" panose="020B0600070205080204" pitchFamily="34" charset="-128"/>
                <a:cs typeface="ＭＳ Ｐゴシック" charset="0"/>
              </a:rPr>
              <a:t>Consumer self-help:</a:t>
            </a:r>
          </a:p>
          <a:p>
            <a:pPr lvl="2" eaLnBrk="1" fontAlgn="auto" hangingPunct="1">
              <a:spcAft>
                <a:spcPts val="0"/>
              </a:spcAft>
              <a:buClr>
                <a:schemeClr val="accent1"/>
              </a:buClr>
              <a:buFont typeface="Arial" panose="020B0604020202020204" pitchFamily="34" charset="0"/>
              <a:buChar char="•"/>
              <a:defRPr/>
            </a:pPr>
            <a:r>
              <a:rPr lang="en-US" sz="2000" kern="1200" dirty="0">
                <a:solidFill>
                  <a:schemeClr val="tx2"/>
                </a:solidFill>
                <a:latin typeface="Tahoma" pitchFamily="34" charset="0"/>
                <a:ea typeface="MS PGothic" panose="020B0600070205080204" pitchFamily="34" charset="-128"/>
                <a:cs typeface="ＭＳ Ｐゴシック" charset="0"/>
              </a:rPr>
              <a:t>Internet users should use technologies that enable them to protect their own privacy.</a:t>
            </a:r>
          </a:p>
          <a:p>
            <a:pPr marL="457200" lvl="1" indent="0" eaLnBrk="1" fontAlgn="auto" hangingPunct="1">
              <a:spcAft>
                <a:spcPts val="0"/>
              </a:spcAft>
              <a:buNone/>
              <a:defRPr/>
            </a:pPr>
            <a:r>
              <a:rPr lang="en-US" sz="1200" kern="1200" dirty="0">
                <a:solidFill>
                  <a:schemeClr val="tx2"/>
                </a:solidFill>
                <a:latin typeface="Tahoma" pitchFamily="34" charset="0"/>
                <a:ea typeface="MS PGothic" panose="020B0600070205080204" pitchFamily="34" charset="-128"/>
                <a:cs typeface="ＭＳ Ｐゴシック" charset="0"/>
              </a:rPr>
              <a:t>Industry self-regulation:</a:t>
            </a:r>
          </a:p>
          <a:p>
            <a:pPr lvl="2" eaLnBrk="1" fontAlgn="auto" hangingPunct="1">
              <a:spcAft>
                <a:spcPts val="0"/>
              </a:spcAft>
              <a:buClr>
                <a:schemeClr val="accent1"/>
              </a:buClr>
              <a:buFont typeface="Arial" panose="020B0604020202020204" pitchFamily="34" charset="0"/>
              <a:buChar char="•"/>
              <a:defRPr/>
            </a:pPr>
            <a:r>
              <a:rPr lang="en-US" sz="2000" kern="1200" dirty="0">
                <a:solidFill>
                  <a:schemeClr val="tx2"/>
                </a:solidFill>
                <a:latin typeface="Tahoma" pitchFamily="34" charset="0"/>
                <a:ea typeface="MS PGothic" panose="020B0600070205080204" pitchFamily="34" charset="-128"/>
                <a:cs typeface="ＭＳ Ｐゴシック" charset="0"/>
              </a:rPr>
              <a:t>Internet-related businesses advocate being allowed to regulate themselves.</a:t>
            </a:r>
          </a:p>
          <a:p>
            <a:pPr marL="457200" lvl="1" indent="0" eaLnBrk="1" fontAlgn="auto" hangingPunct="1">
              <a:spcAft>
                <a:spcPts val="0"/>
              </a:spcAft>
              <a:buNone/>
              <a:defRPr/>
            </a:pPr>
            <a:r>
              <a:rPr lang="en-US" sz="1200" kern="1200" dirty="0">
                <a:solidFill>
                  <a:schemeClr val="tx2"/>
                </a:solidFill>
                <a:latin typeface="Tahoma" pitchFamily="34" charset="0"/>
                <a:ea typeface="MS PGothic" panose="020B0600070205080204" pitchFamily="34" charset="-128"/>
                <a:cs typeface="ＭＳ Ｐゴシック" charset="0"/>
              </a:rPr>
              <a:t>Privacy legislation:</a:t>
            </a:r>
          </a:p>
          <a:p>
            <a:pPr lvl="2" eaLnBrk="1" fontAlgn="auto" hangingPunct="1">
              <a:spcAft>
                <a:spcPts val="0"/>
              </a:spcAft>
              <a:buClr>
                <a:schemeClr val="accent1"/>
              </a:buClr>
              <a:buFont typeface="Arial" panose="020B0604020202020204" pitchFamily="34" charset="0"/>
              <a:buChar char="•"/>
              <a:defRPr/>
            </a:pPr>
            <a:r>
              <a:rPr lang="en-US" sz="2000" kern="1200" dirty="0">
                <a:solidFill>
                  <a:schemeClr val="tx2"/>
                </a:solidFill>
                <a:latin typeface="Tahoma" pitchFamily="34" charset="0"/>
                <a:ea typeface="MS PGothic" panose="020B0600070205080204" pitchFamily="34" charset="-128"/>
                <a:cs typeface="ＭＳ Ｐゴシック" charset="0"/>
              </a:rPr>
              <a:t>Favor new government regulations protecting consumer privacy online.</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8</a:t>
            </a:fld>
            <a:endParaRPr lang="en-US" altLang="en-US"/>
          </a:p>
        </p:txBody>
      </p:sp>
    </p:spTree>
    <p:extLst>
      <p:ext uri="{BB962C8B-B14F-4D97-AF65-F5344CB8AC3E}">
        <p14:creationId xmlns:p14="http://schemas.microsoft.com/office/powerpoint/2010/main" val="1229725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7337" indent="0" algn="l" eaLnBrk="1" hangingPunct="1">
              <a:buFont typeface="Arial" panose="020B0604020202020204" pitchFamily="34" charset="0"/>
              <a:buNone/>
            </a:pPr>
            <a:r>
              <a:rPr lang="en-US" altLang="en-US" b="1" dirty="0">
                <a:latin typeface="Calibri" panose="020F0502020204030204" pitchFamily="34" charset="0"/>
                <a:ea typeface="MS PGothic" panose="020B0600070205080204" pitchFamily="34" charset="-128"/>
              </a:rPr>
              <a:t>Product Liability</a:t>
            </a:r>
            <a:r>
              <a:rPr lang="en-US" altLang="en-US" dirty="0">
                <a:latin typeface="Calibri" panose="020F0502020204030204" pitchFamily="34" charset="0"/>
                <a:ea typeface="MS PGothic" panose="020B0600070205080204" pitchFamily="34" charset="-128"/>
              </a:rPr>
              <a:t>: the legal responsibility of a firm for injuries caused by something it made or sold.</a:t>
            </a:r>
          </a:p>
          <a:p>
            <a:pPr marL="287337" indent="0" eaLnBrk="1" hangingPunct="1">
              <a:buFont typeface="Arial" panose="020B0604020202020204" pitchFamily="34" charset="0"/>
              <a:buNone/>
            </a:pPr>
            <a:r>
              <a:rPr lang="en-US" altLang="en-US" dirty="0">
                <a:latin typeface="Calibri" panose="020F0502020204030204" pitchFamily="34" charset="0"/>
                <a:ea typeface="MS PGothic" panose="020B0600070205080204" pitchFamily="34" charset="-128"/>
              </a:rPr>
              <a:t>In U.S. and some other countries, consumers have right to sue and collect damages if harmed by unsafe products.</a:t>
            </a:r>
            <a:endParaRPr lang="en-US" altLang="en-US" sz="900" dirty="0">
              <a:latin typeface="Calibri" panose="020F0502020204030204" pitchFamily="34" charset="0"/>
              <a:ea typeface="MS PGothic" panose="020B0600070205080204" pitchFamily="34" charset="-128"/>
            </a:endParaRPr>
          </a:p>
          <a:p>
            <a:pPr lvl="2" eaLnBrk="1" hangingPunct="1">
              <a:buClr>
                <a:schemeClr val="accent1"/>
              </a:buClr>
              <a:buFont typeface="Arial" panose="020B0604020202020204" pitchFamily="34" charset="0"/>
              <a:buNone/>
            </a:pPr>
            <a:r>
              <a:rPr lang="en-US" altLang="en-US" sz="2000" dirty="0"/>
              <a:t>Consumer advocates and trial attorneys have supported these legal protections.</a:t>
            </a:r>
          </a:p>
          <a:p>
            <a:pPr lvl="2" eaLnBrk="1" hangingPunct="1">
              <a:buClr>
                <a:schemeClr val="accent1"/>
              </a:buClr>
              <a:buFont typeface="Arial" panose="020B0604020202020204" pitchFamily="34" charset="0"/>
              <a:buNone/>
            </a:pPr>
            <a:r>
              <a:rPr lang="en-US" altLang="en-US" sz="2000" dirty="0"/>
              <a:t>By contrast, some in the business community have argued courts and juries have unfairly favored plaintiffs and have called for reform.</a:t>
            </a:r>
          </a:p>
          <a:p>
            <a:endParaRPr lang="en-US" dirty="0"/>
          </a:p>
          <a:p>
            <a:endParaRPr lang="en-US" dirty="0"/>
          </a:p>
          <a:p>
            <a:endParaRPr lang="en-US" dirty="0"/>
          </a:p>
          <a:p>
            <a:pPr marL="0" indent="0" eaLnBrk="1" hangingPunct="1">
              <a:spcBef>
                <a:spcPts val="0"/>
              </a:spcBef>
              <a:spcAft>
                <a:spcPts val="600"/>
              </a:spcAft>
              <a:buNone/>
            </a:pPr>
            <a:r>
              <a:rPr lang="en-US" altLang="en-US" b="1" dirty="0">
                <a:latin typeface="Calibri" panose="020F0502020204030204" pitchFamily="34" charset="0"/>
                <a:ea typeface="MS PGothic" panose="020B0600070205080204" pitchFamily="34" charset="-128"/>
              </a:rPr>
              <a:t>Strict liability – </a:t>
            </a:r>
            <a:r>
              <a:rPr lang="en-US" altLang="en-US" dirty="0">
                <a:latin typeface="Calibri" panose="020F0502020204030204" pitchFamily="34" charset="0"/>
                <a:ea typeface="MS PGothic" panose="020B0600070205080204" pitchFamily="34" charset="-128"/>
              </a:rPr>
              <a:t>manufacturers are responsible for injuries resulting from use of their products, whether or not they were negligent or breached a warranty. </a:t>
            </a:r>
          </a:p>
          <a:p>
            <a:pPr lvl="1" eaLnBrk="1" hangingPunct="1">
              <a:buClr>
                <a:schemeClr val="accent1"/>
              </a:buClr>
              <a:buFont typeface="Arial" panose="020B0604020202020204" pitchFamily="34" charset="0"/>
              <a:buChar char="•"/>
            </a:pPr>
            <a:r>
              <a:rPr lang="en-US" altLang="en-US" dirty="0"/>
              <a:t>May be held liable, whether or not they knowingly did anything wrong. </a:t>
            </a:r>
          </a:p>
          <a:p>
            <a:pPr marL="342900" lvl="1" indent="0" eaLnBrk="1" hangingPunct="1">
              <a:buClr>
                <a:schemeClr val="accent1"/>
              </a:buClr>
              <a:buNone/>
            </a:pPr>
            <a:endParaRPr lang="en-US" altLang="en-US" dirty="0"/>
          </a:p>
          <a:p>
            <a:pPr marL="342900" lvl="1" indent="0" eaLnBrk="1" hangingPunct="1">
              <a:buClr>
                <a:schemeClr val="accent1"/>
              </a:buClr>
              <a:buNone/>
            </a:pPr>
            <a:r>
              <a:rPr lang="en-US" altLang="en-US" dirty="0">
                <a:solidFill>
                  <a:srgbClr val="FF0000"/>
                </a:solidFill>
                <a:sym typeface="Wingdings" panose="05000000000000000000" pitchFamily="2" charset="2"/>
              </a:rPr>
              <a:t> </a:t>
            </a:r>
            <a:r>
              <a:rPr lang="en-US" altLang="en-US" dirty="0">
                <a:sym typeface="Wingdings" panose="05000000000000000000" pitchFamily="2" charset="2"/>
              </a:rPr>
              <a:t>Example: Johnson &amp; Johnson.</a:t>
            </a:r>
            <a:endParaRPr lang="en-US" altLang="en-US" i="1" dirty="0"/>
          </a:p>
          <a:p>
            <a:pPr lvl="1" eaLnBrk="1" hangingPunct="1">
              <a:buClr>
                <a:schemeClr val="accent1"/>
              </a:buClr>
              <a:buFont typeface="Arial" panose="020B0604020202020204" pitchFamily="34" charset="0"/>
              <a:buChar char="•"/>
            </a:pPr>
            <a:r>
              <a:rPr lang="en-US" altLang="en-US" dirty="0"/>
              <a:t>Huge settlements, like the Johnson &amp; Johnson </a:t>
            </a:r>
            <a:r>
              <a:rPr lang="en-US" altLang="ja-JP" dirty="0"/>
              <a:t>case, are the exception. Statistics show plaintiffs win about 34% of the cases filed for an average $201,000 award.</a:t>
            </a:r>
          </a:p>
          <a:p>
            <a:pPr lvl="1" eaLnBrk="1" hangingPunct="1">
              <a:buClr>
                <a:schemeClr val="accent1"/>
              </a:buClr>
              <a:buFont typeface="Arial" panose="020B0604020202020204" pitchFamily="34" charset="0"/>
              <a:buChar char="•"/>
            </a:pPr>
            <a:endParaRPr lang="en-US" altLang="ja-JP" dirty="0"/>
          </a:p>
          <a:p>
            <a:pPr marL="0" indent="0" eaLnBrk="1" hangingPunct="1">
              <a:buNone/>
            </a:pPr>
            <a:r>
              <a:rPr lang="en-US" altLang="en-US" b="1" dirty="0">
                <a:latin typeface="Calibri" panose="020F0502020204030204" pitchFamily="34" charset="0"/>
                <a:ea typeface="MS PGothic" panose="020B0600070205080204" pitchFamily="34" charset="-128"/>
              </a:rPr>
              <a:t>Product liability systems of other nations differ significantly from that of the United States.</a:t>
            </a:r>
          </a:p>
          <a:p>
            <a:pPr marL="342900" lvl="1" indent="0" eaLnBrk="1" hangingPunct="1">
              <a:buNone/>
            </a:pPr>
            <a:r>
              <a:rPr lang="en-US" altLang="en-US" dirty="0"/>
              <a:t>In Europe, judges (not juries) hear cases:</a:t>
            </a:r>
          </a:p>
          <a:p>
            <a:pPr lvl="2" eaLnBrk="1" hangingPunct="1">
              <a:buClr>
                <a:schemeClr val="accent1"/>
              </a:buClr>
              <a:buFont typeface="Arial" panose="020B0604020202020204" pitchFamily="34" charset="0"/>
              <a:buChar char="•"/>
            </a:pPr>
            <a:r>
              <a:rPr lang="en-US" altLang="en-US" sz="2000" dirty="0"/>
              <a:t>Punitive damages are not allowed.</a:t>
            </a:r>
          </a:p>
          <a:p>
            <a:pPr lvl="2" eaLnBrk="1" hangingPunct="1">
              <a:buClr>
                <a:schemeClr val="accent1"/>
              </a:buClr>
              <a:buFont typeface="Arial" panose="020B0604020202020204" pitchFamily="34" charset="0"/>
              <a:buChar char="•"/>
            </a:pPr>
            <a:r>
              <a:rPr lang="en-US" altLang="en-US" sz="2000" dirty="0"/>
              <a:t>Victims’</a:t>
            </a:r>
            <a:r>
              <a:rPr lang="en-US" altLang="ja-JP" sz="2000" dirty="0"/>
              <a:t> health expenses are not an issue as they are covered by national health insurance.</a:t>
            </a:r>
          </a:p>
          <a:p>
            <a:pPr marL="342900" lvl="1" indent="0" eaLnBrk="1" hangingPunct="1">
              <a:spcBef>
                <a:spcPts val="1200"/>
              </a:spcBef>
              <a:buNone/>
            </a:pPr>
            <a:r>
              <a:rPr lang="en-US" altLang="en-US" dirty="0"/>
              <a:t>Historically, product liability cases have been exceedingly rare in China. </a:t>
            </a:r>
          </a:p>
          <a:p>
            <a:pPr lvl="2" eaLnBrk="1" hangingPunct="1">
              <a:buClr>
                <a:schemeClr val="accent1"/>
              </a:buClr>
              <a:buFont typeface="Arial" panose="020B0604020202020204" pitchFamily="34" charset="0"/>
              <a:buChar char="•"/>
            </a:pPr>
            <a:r>
              <a:rPr lang="en-US" altLang="en-US" sz="2000" dirty="0"/>
              <a:t>But, that began to change in 2009, in the wake of China’</a:t>
            </a:r>
            <a:r>
              <a:rPr lang="en-US" altLang="ja-JP" sz="2000" dirty="0"/>
              <a:t>s tainted-milk scandal.</a:t>
            </a:r>
            <a:endParaRPr lang="en-US" altLang="en-US" sz="2000" dirty="0"/>
          </a:p>
          <a:p>
            <a:pPr lvl="0" eaLnBrk="1" hangingPunct="1">
              <a:buClr>
                <a:schemeClr val="accent1"/>
              </a:buClr>
              <a:buFont typeface="Arial" panose="020B0604020202020204" pitchFamily="34" charset="0"/>
              <a:buChar char="•"/>
            </a:pPr>
            <a:endParaRPr lang="en-US" altLang="ja-JP" dirty="0"/>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9</a:t>
            </a:fld>
            <a:endParaRPr lang="en-US" altLang="en-US"/>
          </a:p>
        </p:txBody>
      </p:sp>
    </p:spTree>
    <p:extLst>
      <p:ext uri="{BB962C8B-B14F-4D97-AF65-F5344CB8AC3E}">
        <p14:creationId xmlns:p14="http://schemas.microsoft.com/office/powerpoint/2010/main" val="921658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ank">
    <p:spTree>
      <p:nvGrpSpPr>
        <p:cNvPr id="1" name=""/>
        <p:cNvGrpSpPr/>
        <p:nvPr/>
      </p:nvGrpSpPr>
      <p:grpSpPr>
        <a:xfrm>
          <a:off x="0" y="0"/>
          <a:ext cx="0" cy="0"/>
          <a:chOff x="0" y="0"/>
          <a:chExt cx="0" cy="0"/>
        </a:xfrm>
      </p:grpSpPr>
      <p:sp>
        <p:nvSpPr>
          <p:cNvPr id="12"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accent3"/>
                </a:solidFill>
              </a:defRPr>
            </a:lvl1pPr>
          </a:lstStyle>
          <a:p>
            <a:pPr lvl="0"/>
            <a:r>
              <a:rPr lang="en-US"/>
              <a:t>Click to edit Master text styles</a:t>
            </a:r>
          </a:p>
        </p:txBody>
      </p:sp>
      <p:sp>
        <p:nvSpPr>
          <p:cNvPr id="3"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accent3"/>
                </a:solidFill>
              </a:defRPr>
            </a:lvl1pPr>
          </a:lstStyle>
          <a:p>
            <a:pPr lvl="0"/>
            <a:r>
              <a:rPr lang="en-US"/>
              <a:t>Click to edit Master text styles</a:t>
            </a:r>
          </a:p>
        </p:txBody>
      </p:sp>
      <p:sp>
        <p:nvSpPr>
          <p:cNvPr id="4"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04708661"/>
      </p:ext>
    </p:extLst>
  </p:cSld>
  <p:clrMapOvr>
    <a:overrideClrMapping bg1="lt1" tx1="dk1" bg2="lt2" tx2="dk2" accent1="accent1" accent2="accent2" accent3="accent3" accent4="accent4" accent5="accent5" accent6="accent6" hlink="hlink" folHlink="folHlink"/>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FB2BDE1C-EA68-4DAC-A00B-75426D0666C6}"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2766574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3" name="Footer Placeholder 2"/>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4" name="Slide Number Placeholder 3"/>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B279093E-E8E5-487A-A7CC-02FEB01E1E76}" type="slidenum">
              <a:rPr lang="en-US" altLang="en-US"/>
              <a:pPr>
                <a:defRPr/>
              </a:pPr>
              <a:t>‹#›</a:t>
            </a:fld>
            <a:endParaRPr lang="en-US" altLang="en-US"/>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2478152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445086"/>
            <a:ext cx="8229600" cy="587078"/>
          </a:xfrm>
          <a:prstGeom prst="rect">
            <a:avLst/>
          </a:prstGeom>
        </p:spPr>
        <p:txBody>
          <a:bodyPr/>
          <a:lstStyle>
            <a:lvl1pPr>
              <a:defRPr sz="3400" b="1">
                <a:solidFill>
                  <a:srgbClr val="125F9A"/>
                </a:solidFill>
                <a:latin typeface="+mn-lt"/>
              </a:defRPr>
            </a:lvl1pPr>
          </a:lstStyle>
          <a:p>
            <a:pPr algn="ctr"/>
            <a:r>
              <a:rPr lang="en-GB" dirty="0"/>
              <a:t>Chapter 14</a:t>
            </a:r>
          </a:p>
        </p:txBody>
      </p:sp>
      <p:sp>
        <p:nvSpPr>
          <p:cNvPr id="7" name="TextBox 6"/>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14-</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9" name="Oval 8"/>
          <p:cNvSpPr/>
          <p:nvPr userDrawn="1"/>
        </p:nvSpPr>
        <p:spPr>
          <a:xfrm>
            <a:off x="609600" y="3200400"/>
            <a:ext cx="3352800" cy="3200400"/>
          </a:xfrm>
          <a:prstGeom prst="ellipse">
            <a:avLst/>
          </a:prstGeom>
        </p:spPr>
        <p:style>
          <a:lnRef idx="1">
            <a:schemeClr val="accent3"/>
          </a:lnRef>
          <a:fillRef idx="3">
            <a:schemeClr val="accent3"/>
          </a:fillRef>
          <a:effectRef idx="2">
            <a:schemeClr val="accent3"/>
          </a:effectRef>
          <a:fontRef idx="minor">
            <a:schemeClr val="lt1"/>
          </a:fontRef>
        </p:style>
        <p:txBody>
          <a:bodyPr anchor="ctr"/>
          <a:lstStyle/>
          <a:p>
            <a:pPr lvl="1" algn="ctr">
              <a:buFont typeface="Wingdings" charset="0"/>
              <a:buNone/>
              <a:defRPr/>
            </a:pPr>
            <a:endParaRPr lang="en-US" sz="1600" dirty="0">
              <a:solidFill>
                <a:srgbClr val="FFFFFF"/>
              </a:solidFill>
              <a:latin typeface="Arial" charset="0"/>
              <a:ea typeface="MS PGothic" charset="0"/>
              <a:cs typeface="MS PGothic" charset="0"/>
            </a:endParaRPr>
          </a:p>
        </p:txBody>
      </p:sp>
      <p:sp>
        <p:nvSpPr>
          <p:cNvPr id="10" name="Oval 9"/>
          <p:cNvSpPr/>
          <p:nvPr userDrawn="1"/>
        </p:nvSpPr>
        <p:spPr>
          <a:xfrm>
            <a:off x="4953000" y="3200400"/>
            <a:ext cx="3505200" cy="3200400"/>
          </a:xfrm>
          <a:prstGeom prst="ellipse">
            <a:avLst/>
          </a:prstGeom>
        </p:spPr>
        <p:style>
          <a:lnRef idx="1">
            <a:schemeClr val="accent3"/>
          </a:lnRef>
          <a:fillRef idx="3">
            <a:schemeClr val="accent3"/>
          </a:fillRef>
          <a:effectRef idx="2">
            <a:schemeClr val="accent3"/>
          </a:effectRef>
          <a:fontRef idx="minor">
            <a:schemeClr val="lt1"/>
          </a:fontRef>
        </p:style>
        <p:txBody>
          <a:bodyPr anchor="ctr"/>
          <a:lstStyle/>
          <a:p>
            <a:pPr>
              <a:defRPr/>
            </a:pPr>
            <a:endParaRPr lang="en-US" sz="1600" b="1" dirty="0">
              <a:latin typeface="Arial" charset="0"/>
              <a:ea typeface="ＭＳ Ｐゴシック" charset="0"/>
            </a:endParaRPr>
          </a:p>
        </p:txBody>
      </p:sp>
      <p:sp>
        <p:nvSpPr>
          <p:cNvPr id="3" name="Content Placeholder 2"/>
          <p:cNvSpPr>
            <a:spLocks noGrp="1"/>
          </p:cNvSpPr>
          <p:nvPr>
            <p:ph sz="quarter" idx="12"/>
          </p:nvPr>
        </p:nvSpPr>
        <p:spPr>
          <a:xfrm>
            <a:off x="990600" y="3733800"/>
            <a:ext cx="2514600" cy="1828800"/>
          </a:xfrm>
          <a:prstGeom prst="rect">
            <a:avLst/>
          </a:prstGeom>
        </p:spPr>
        <p:txBody>
          <a:bodyPr/>
          <a:lstStyle>
            <a:lvl1pPr marL="0" indent="0" algn="ctr">
              <a:buNone/>
              <a:defRPr sz="1600">
                <a:latin typeface="Arial" panose="020B0604020202020204" pitchFamily="34" charset="0"/>
                <a:cs typeface="Arial" panose="020B060402020202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Edit Master text</a:t>
            </a:r>
          </a:p>
        </p:txBody>
      </p:sp>
      <p:sp>
        <p:nvSpPr>
          <p:cNvPr id="12" name="Content Placeholder 11"/>
          <p:cNvSpPr>
            <a:spLocks noGrp="1"/>
          </p:cNvSpPr>
          <p:nvPr>
            <p:ph sz="quarter" idx="13"/>
          </p:nvPr>
        </p:nvSpPr>
        <p:spPr>
          <a:xfrm>
            <a:off x="5334000" y="3886200"/>
            <a:ext cx="2895600" cy="1676400"/>
          </a:xfrm>
          <a:prstGeom prst="rect">
            <a:avLst/>
          </a:prstGeom>
        </p:spPr>
        <p:txBody>
          <a:bodyPr/>
          <a:lstStyle>
            <a:lvl1pPr marL="0" indent="0" algn="ctr">
              <a:buNone/>
              <a:defRPr sz="1600">
                <a:latin typeface="Arial" panose="020B0604020202020204" pitchFamily="34" charset="0"/>
                <a:cs typeface="Arial" panose="020B060402020202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Edit Master text styles</a:t>
            </a:r>
          </a:p>
        </p:txBody>
      </p:sp>
      <p:sp>
        <p:nvSpPr>
          <p:cNvPr id="14" name="Content Placeholder 13"/>
          <p:cNvSpPr>
            <a:spLocks noGrp="1"/>
          </p:cNvSpPr>
          <p:nvPr>
            <p:ph sz="quarter" idx="14"/>
          </p:nvPr>
        </p:nvSpPr>
        <p:spPr>
          <a:xfrm>
            <a:off x="3810000" y="2438400"/>
            <a:ext cx="1447800" cy="7620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9116200"/>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descr="McGraw-Hill Education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a:prstGeom prst="rect">
            <a:avLst/>
          </a:prstGeom>
        </p:spPr>
        <p:txBody>
          <a:bodyPr/>
          <a:lstStyle>
            <a:lvl1pPr algn="ctr">
              <a:defRPr/>
            </a:lvl1pPr>
          </a:lstStyle>
          <a:p>
            <a:pPr defTabSz="457200">
              <a:spcBef>
                <a:spcPct val="20000"/>
              </a:spcBef>
              <a:defRPr/>
            </a:pPr>
            <a:r>
              <a:rPr lang="en-US" dirty="0"/>
              <a:t>© &lt; add the year&gt; McGraw-Hill Education. All rights reserved. Authorized only for instructor use in the classroom.</a:t>
            </a:r>
          </a:p>
          <a:p>
            <a:pPr defTabSz="457200">
              <a:spcBef>
                <a:spcPct val="20000"/>
              </a:spcBef>
              <a:defRPr/>
            </a:pPr>
            <a:r>
              <a:rPr lang="en-US" dirty="0"/>
              <a:t>No reproduction or further distribution permitted without the prior written consent of McGraw-Hill Education.</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313830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rtwork">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179890"/>
            <a:ext cx="9144000" cy="683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477000"/>
            <a:ext cx="9144000" cy="3810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6"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7"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9"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82348329"/>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228600" y="454065"/>
            <a:ext cx="8229600" cy="645786"/>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14-</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5400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287"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14-</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381000" y="3429000"/>
            <a:ext cx="2057400" cy="1981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3"/>
          </p:nvPr>
        </p:nvSpPr>
        <p:spPr>
          <a:xfrm>
            <a:off x="2895600" y="3429000"/>
            <a:ext cx="2895600" cy="2362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4"/>
          </p:nvPr>
        </p:nvSpPr>
        <p:spPr>
          <a:xfrm>
            <a:off x="6400800" y="3429000"/>
            <a:ext cx="2019300" cy="2209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5"/>
          </p:nvPr>
        </p:nvSpPr>
        <p:spPr>
          <a:xfrm>
            <a:off x="5562600" y="1600200"/>
            <a:ext cx="2857500" cy="1066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420277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627446"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14-</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1187983" y="1940717"/>
            <a:ext cx="793217" cy="573883"/>
          </a:xfrm>
          <a:prstGeom prst="rect">
            <a:avLst/>
          </a:prstGeom>
        </p:spPr>
        <p:txBody>
          <a:bodyPr/>
          <a:lstStyle/>
          <a:p>
            <a:pPr lvl="0"/>
            <a:r>
              <a:rPr lang="en-US" dirty="0"/>
              <a:t>Edit</a:t>
            </a:r>
          </a:p>
        </p:txBody>
      </p:sp>
      <p:sp>
        <p:nvSpPr>
          <p:cNvPr id="10" name="Content Placeholder 9"/>
          <p:cNvSpPr>
            <a:spLocks noGrp="1"/>
          </p:cNvSpPr>
          <p:nvPr>
            <p:ph sz="quarter" idx="13"/>
          </p:nvPr>
        </p:nvSpPr>
        <p:spPr>
          <a:xfrm>
            <a:off x="4267200" y="2128360"/>
            <a:ext cx="693184" cy="386240"/>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a:t>
            </a:r>
          </a:p>
        </p:txBody>
      </p:sp>
      <p:sp>
        <p:nvSpPr>
          <p:cNvPr id="12" name="Content Placeholder 11"/>
          <p:cNvSpPr>
            <a:spLocks noGrp="1"/>
          </p:cNvSpPr>
          <p:nvPr>
            <p:ph sz="quarter" idx="14"/>
          </p:nvPr>
        </p:nvSpPr>
        <p:spPr>
          <a:xfrm>
            <a:off x="7467600" y="2057400"/>
            <a:ext cx="707752" cy="480917"/>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Edit</a:t>
            </a:r>
          </a:p>
        </p:txBody>
      </p:sp>
      <p:sp>
        <p:nvSpPr>
          <p:cNvPr id="14" name="Content Placeholder 13"/>
          <p:cNvSpPr>
            <a:spLocks noGrp="1"/>
          </p:cNvSpPr>
          <p:nvPr>
            <p:ph sz="quarter" idx="15"/>
          </p:nvPr>
        </p:nvSpPr>
        <p:spPr>
          <a:xfrm>
            <a:off x="443918" y="3223260"/>
            <a:ext cx="2146882" cy="11734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aphicFrame>
        <p:nvGraphicFramePr>
          <p:cNvPr id="11" name="Diagram 10" descr="This image depicts the three stages of corporate environmental responsibility. It contains three boxes that are positioned horizontally. There is a circle above each box, and each circle highlights the stage number. &#10;&#10;On the extreme left end of this illustration, the circle reads 1. The box is labeled pollution prevention. The content under this heading reads focuses on minimizing or eliminating waste before it is created. &#10;An arrow connects this box to the next. This arrow points to the right. &#10;&#10;At the center of this illustration, the circle reads 2. The box is labeled product stewardship. The content under this heading reads managers focus on all environmental impacts associated with the full life-cycle of a product. &#10;An arrow connects this box to the next. This arrow points to the right. &#10;&#10;On the extreme right end of this illustration, the circle reads 3. The box is labeled clean technology. The content under this heading reads businesses develop innovative, new technologies that support sustainability. &#10;&#10;" title="Stages of Corporate Environmental Responsibility"/>
          <p:cNvGraphicFramePr/>
          <p:nvPr userDrawn="1">
            <p:extLst>
              <p:ext uri="{D42A27DB-BD31-4B8C-83A1-F6EECF244321}">
                <p14:modId xmlns:p14="http://schemas.microsoft.com/office/powerpoint/2010/main" val="3345852225"/>
              </p:ext>
            </p:extLst>
          </p:nvPr>
        </p:nvGraphicFramePr>
        <p:xfrm>
          <a:off x="419100" y="1752600"/>
          <a:ext cx="8382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Oval 12"/>
          <p:cNvSpPr/>
          <p:nvPr userDrawn="1"/>
        </p:nvSpPr>
        <p:spPr>
          <a:xfrm>
            <a:off x="1219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5" name="Oval 14"/>
          <p:cNvSpPr/>
          <p:nvPr userDrawn="1"/>
        </p:nvSpPr>
        <p:spPr>
          <a:xfrm>
            <a:off x="4267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6" name="Oval 15"/>
          <p:cNvSpPr/>
          <p:nvPr userDrawn="1"/>
        </p:nvSpPr>
        <p:spPr>
          <a:xfrm>
            <a:off x="74676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9" name="Content Placeholder 8"/>
          <p:cNvSpPr>
            <a:spLocks noGrp="1"/>
          </p:cNvSpPr>
          <p:nvPr>
            <p:ph sz="quarter" idx="16"/>
          </p:nvPr>
        </p:nvSpPr>
        <p:spPr>
          <a:xfrm>
            <a:off x="3657600" y="2895600"/>
            <a:ext cx="1828800" cy="1600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7"/>
          <p:cNvSpPr>
            <a:spLocks noGrp="1"/>
          </p:cNvSpPr>
          <p:nvPr>
            <p:ph sz="quarter" idx="17"/>
          </p:nvPr>
        </p:nvSpPr>
        <p:spPr>
          <a:xfrm>
            <a:off x="6553200" y="2646410"/>
            <a:ext cx="2120900" cy="766762"/>
          </a:xfrm>
          <a:prstGeom prst="rect">
            <a:avLst/>
          </a:prstGeom>
        </p:spPr>
        <p:txBody>
          <a:bodyPr/>
          <a:lstStyle/>
          <a:p>
            <a:pPr lvl="0"/>
            <a:r>
              <a:rPr lang="en-US" dirty="0"/>
              <a:t>Edit Master</a:t>
            </a:r>
          </a:p>
        </p:txBody>
      </p:sp>
      <p:sp>
        <p:nvSpPr>
          <p:cNvPr id="20" name="Rectangle: Rounded Corners 19"/>
          <p:cNvSpPr/>
          <p:nvPr userDrawn="1"/>
        </p:nvSpPr>
        <p:spPr>
          <a:xfrm>
            <a:off x="6559924" y="2821848"/>
            <a:ext cx="2201912" cy="1839800"/>
          </a:xfrm>
          <a:prstGeom prst="roundRect">
            <a:avLst>
              <a:gd name="adj" fmla="val 10000"/>
            </a:avLst>
          </a:prstGeom>
        </p:spPr>
        <p:style>
          <a:lnRef idx="0">
            <a:schemeClr val="lt1">
              <a:hueOff val="0"/>
              <a:satOff val="0"/>
              <a:lumOff val="0"/>
              <a:alphaOff val="0"/>
            </a:schemeClr>
          </a:lnRef>
          <a:fillRef idx="3">
            <a:schemeClr val="accent2">
              <a:hueOff val="492632"/>
              <a:satOff val="3030"/>
              <a:lumOff val="-23725"/>
              <a:alphaOff val="0"/>
            </a:schemeClr>
          </a:fillRef>
          <a:effectRef idx="2">
            <a:schemeClr val="accent2">
              <a:hueOff val="492632"/>
              <a:satOff val="3030"/>
              <a:lumOff val="-23725"/>
              <a:alphaOff val="0"/>
            </a:schemeClr>
          </a:effectRef>
          <a:fontRef idx="minor">
            <a:schemeClr val="lt1"/>
          </a:fontRef>
        </p:style>
      </p:sp>
    </p:spTree>
    <p:extLst>
      <p:ext uri="{BB962C8B-B14F-4D97-AF65-F5344CB8AC3E}">
        <p14:creationId xmlns:p14="http://schemas.microsoft.com/office/powerpoint/2010/main" val="319804391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7" name="Picture Placeholder 6"/>
          <p:cNvSpPr>
            <a:spLocks noGrp="1"/>
          </p:cNvSpPr>
          <p:nvPr>
            <p:ph type="pic" sz="quarter" idx="12"/>
          </p:nvPr>
        </p:nvSpPr>
        <p:spPr>
          <a:xfrm>
            <a:off x="1066800" y="1524000"/>
            <a:ext cx="7086600" cy="4572000"/>
          </a:xfrm>
          <a:prstGeom prst="rect">
            <a:avLst/>
          </a:prstGeom>
          <a:ln w="28575">
            <a:solidFill>
              <a:schemeClr val="bg2"/>
            </a:solidFill>
          </a:ln>
        </p:spPr>
        <p:txBody>
          <a:bodyPr/>
          <a:lstStyle/>
          <a:p>
            <a:pPr lvl="0"/>
            <a:r>
              <a:rPr lang="en-US" noProof="0"/>
              <a:t>Drag picture to placeholder or click icon to add</a:t>
            </a:r>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411109015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image left">
    <p:spTree>
      <p:nvGrpSpPr>
        <p:cNvPr id="1" name=""/>
        <p:cNvGrpSpPr/>
        <p:nvPr/>
      </p:nvGrpSpPr>
      <p:grpSpPr>
        <a:xfrm>
          <a:off x="0" y="0"/>
          <a:ext cx="0" cy="0"/>
          <a:chOff x="0" y="0"/>
          <a:chExt cx="0" cy="0"/>
        </a:xfrm>
      </p:grpSpPr>
      <p:cxnSp>
        <p:nvCxnSpPr>
          <p:cNvPr id="6" name="Straight Connector 5"/>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6858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9" name="Text Placeholder 5"/>
          <p:cNvSpPr>
            <a:spLocks noGrp="1"/>
          </p:cNvSpPr>
          <p:nvPr>
            <p:ph type="body" sz="quarter" idx="10"/>
          </p:nvPr>
        </p:nvSpPr>
        <p:spPr>
          <a:xfrm>
            <a:off x="39624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1985073462"/>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image right">
    <p:spTree>
      <p:nvGrpSpPr>
        <p:cNvPr id="1" name=""/>
        <p:cNvGrpSpPr/>
        <p:nvPr/>
      </p:nvGrpSpPr>
      <p:grpSpPr>
        <a:xfrm>
          <a:off x="0" y="0"/>
          <a:ext cx="0" cy="0"/>
          <a:chOff x="0" y="0"/>
          <a:chExt cx="0" cy="0"/>
        </a:xfrm>
      </p:grpSpPr>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52959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6" name="Text Placeholder 5"/>
          <p:cNvSpPr>
            <a:spLocks noGrp="1"/>
          </p:cNvSpPr>
          <p:nvPr>
            <p:ph type="body" sz="quarter" idx="10"/>
          </p:nvPr>
        </p:nvSpPr>
        <p:spPr>
          <a:xfrm>
            <a:off x="7239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
        <p:nvSpPr>
          <p:cNvPr id="9" name="TextBox 8"/>
          <p:cNvSpPr txBox="1"/>
          <p:nvPr userDrawn="1"/>
        </p:nvSpPr>
        <p:spPr>
          <a:xfrm>
            <a:off x="8550287"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14-</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6898851"/>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atin typeface="Arial" charset="0"/>
                <a:ea typeface="Arial" charset="0"/>
                <a:cs typeface="Arial"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81E14C13-CE7E-40B2-87F6-9C0BB673549E}"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1748919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gs>
            <a:gs pos="100000">
              <a:schemeClr val="bg2"/>
            </a:gs>
          </a:gsLst>
          <a:lin ang="5400000"/>
        </a:gradFill>
        <a:effectLst/>
      </p:bgPr>
    </p:bg>
    <p:spTree>
      <p:nvGrpSpPr>
        <p:cNvPr id="1" name=""/>
        <p:cNvGrpSpPr/>
        <p:nvPr/>
      </p:nvGrpSpPr>
      <p:grpSpPr>
        <a:xfrm>
          <a:off x="0" y="0"/>
          <a:ext cx="0" cy="0"/>
          <a:chOff x="0" y="0"/>
          <a:chExt cx="0" cy="0"/>
        </a:xfrm>
      </p:grpSpPr>
      <p:sp>
        <p:nvSpPr>
          <p:cNvPr id="8" name="Rectangle 7"/>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1027"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©2020 McGraw-Hill Education.</a:t>
            </a:r>
            <a:endParaRPr lang="en-US" altLang="en-US" sz="900" b="1" i="1" dirty="0">
              <a:solidFill>
                <a:schemeClr val="bg1"/>
              </a:solidFill>
              <a:latin typeface="Calibri" charset="0"/>
            </a:endParaRPr>
          </a:p>
        </p:txBody>
      </p:sp>
    </p:spTree>
  </p:cSld>
  <p:clrMap bg1="lt1" tx1="dk1" bg2="lt2" tx2="dk2" accent1="accent1" accent2="accent2" accent3="accent3" accent4="accent4" accent5="accent5" accent6="accent6" hlink="hlink" folHlink="folHlink"/>
  <p:sldLayoutIdLst>
    <p:sldLayoutId id="2147484682" r:id="rId1"/>
    <p:sldLayoutId id="2147484683" r:id="rId2"/>
    <p:sldLayoutId id="2147484684" r:id="rId3"/>
    <p:sldLayoutId id="2147484691" r:id="rId4"/>
    <p:sldLayoutId id="2147484692" r:id="rId5"/>
    <p:sldLayoutId id="2147484685" r:id="rId6"/>
    <p:sldLayoutId id="2147484686" r:id="rId7"/>
    <p:sldLayoutId id="2147484687" r:id="rId8"/>
    <p:sldLayoutId id="2147484688" r:id="rId9"/>
    <p:sldLayoutId id="2147484689" r:id="rId10"/>
    <p:sldLayoutId id="2147484690" r:id="rId11"/>
    <p:sldLayoutId id="2147484693" r:id="rId12"/>
    <p:sldLayoutId id="2147484694" r:id="rId13"/>
  </p:sldLayoutIdLst>
  <p:hf hd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S PGothic" panose="020B0600070205080204" pitchFamily="34" charset="-128"/>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4.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slide" Target="slide6.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905000"/>
            <a:ext cx="9144000" cy="762000"/>
          </a:xfrm>
        </p:spPr>
        <p:txBody>
          <a:bodyPr vert="horz" wrap="square" lIns="91440" tIns="45720" rIns="91440" bIns="45720" numCol="1" anchor="t" anchorCtr="0" compatLnSpc="1">
            <a:prstTxWarp prst="textNoShape">
              <a:avLst/>
            </a:prstTxWarp>
          </a:bodyPr>
          <a:lstStyle/>
          <a:p>
            <a:pPr eaLnBrk="1" hangingPunct="1">
              <a:buFont typeface="Arial" charset="0"/>
              <a:buNone/>
              <a:defRPr/>
            </a:pPr>
            <a:r>
              <a:rPr lang="en-US" altLang="en-US" b="1" dirty="0">
                <a:solidFill>
                  <a:schemeClr val="accent1"/>
                </a:solidFill>
                <a:effectLst>
                  <a:outerShdw blurRad="38100" dist="38100" dir="2700000" algn="tl">
                    <a:srgbClr val="C0C0C0"/>
                  </a:outerShdw>
                </a:effectLst>
                <a:ea typeface="ＭＳ Ｐゴシック" charset="-128"/>
              </a:rPr>
              <a:t>Chapter 14</a:t>
            </a:r>
          </a:p>
        </p:txBody>
      </p:sp>
      <p:sp>
        <p:nvSpPr>
          <p:cNvPr id="5" name="Title 3"/>
          <p:cNvSpPr>
            <a:spLocks noGrp="1"/>
          </p:cNvSpPr>
          <p:nvPr>
            <p:ph type="title"/>
          </p:nvPr>
        </p:nvSpPr>
        <p:spPr>
          <a:xfrm>
            <a:off x="466120" y="2673480"/>
            <a:ext cx="8229600" cy="587078"/>
          </a:xfrm>
          <a:prstGeom prst="rect">
            <a:avLst/>
          </a:prstGeom>
        </p:spPr>
        <p:txBody>
          <a:bodyPr/>
          <a:lstStyle>
            <a:lvl1pPr>
              <a:defRPr/>
            </a:lvl1pPr>
          </a:lstStyle>
          <a:p>
            <a:pPr algn="ctr"/>
            <a:r>
              <a:rPr lang="en-GB" sz="4800" b="1" dirty="0">
                <a:solidFill>
                  <a:schemeClr val="accent1"/>
                </a:solidFill>
                <a:effectLst>
                  <a:outerShdw blurRad="38100" dist="38100" dir="2700000" algn="tl">
                    <a:schemeClr val="bg2">
                      <a:alpha val="43000"/>
                    </a:schemeClr>
                  </a:outerShdw>
                </a:effectLst>
                <a:latin typeface="+mn-lt"/>
              </a:rPr>
              <a:t>Consumer Protection </a:t>
            </a:r>
          </a:p>
        </p:txBody>
      </p:sp>
      <p:pic>
        <p:nvPicPr>
          <p:cNvPr id="40964" name="Picture 3" descr="Null"/>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06650" y="3471863"/>
            <a:ext cx="4330700" cy="287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1"/>
          </p:nvPr>
        </p:nvSpPr>
        <p:spPr>
          <a:xfrm>
            <a:off x="0" y="6477000"/>
            <a:ext cx="9144000" cy="304800"/>
          </a:xfrm>
        </p:spPr>
        <p:txBody>
          <a:bodyPr/>
          <a:lstStyle/>
          <a:p>
            <a:r>
              <a:rPr lang="en-US" altLang="en-US" sz="900" dirty="0">
                <a:solidFill>
                  <a:srgbClr val="125F9A"/>
                </a:solidFill>
                <a:effectLst/>
                <a:latin typeface="Calibri" charset="0"/>
              </a:rPr>
              <a:t>©2020 McGraw-Hill Education. All rights reserved. Authorized only for instructor use in the classroom. No reproduction or further distribution permitted without the prior written consent of McGraw-Hill Education.</a:t>
            </a:r>
            <a:endParaRPr lang="en-US" altLang="en-US" sz="900" i="1" dirty="0">
              <a:solidFill>
                <a:srgbClr val="125F9A"/>
              </a:solidFill>
              <a:effectLst/>
              <a:latin typeface="Calibri" charset="0"/>
            </a:endParaRPr>
          </a:p>
        </p:txBody>
      </p:sp>
    </p:spTree>
    <p:extLst>
      <p:ext uri="{BB962C8B-B14F-4D97-AF65-F5344CB8AC3E}">
        <p14:creationId xmlns:p14="http://schemas.microsoft.com/office/powerpoint/2010/main" val="173521320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1062790" y="-76200"/>
            <a:ext cx="7026616" cy="1034743"/>
          </a:xfrm>
          <a:prstGeom prst="rect">
            <a:avLst/>
          </a:prstGeom>
        </p:spPr>
        <p:txBody>
          <a:bodyPr/>
          <a:lstStyle>
            <a:lvl1pPr>
              <a:defRPr/>
            </a:lvl1pPr>
          </a:lstStyle>
          <a:p>
            <a:pPr algn="ctr" eaLnBrk="1" fontAlgn="auto" hangingPunct="1">
              <a:lnSpc>
                <a:spcPct val="110000"/>
              </a:lnSpc>
              <a:spcAft>
                <a:spcPts val="0"/>
              </a:spcAft>
              <a:buFont typeface="Arial"/>
              <a:buNone/>
              <a:defRPr/>
            </a:pPr>
            <a:r>
              <a:rPr lang="en-US" altLang="en-US" dirty="0">
                <a:ea typeface="ＭＳ Ｐゴシック" charset="-128"/>
              </a:rPr>
              <a:t>Product Liability Reform </a:t>
            </a:r>
            <a:br>
              <a:rPr lang="en-US" altLang="en-US" dirty="0">
                <a:ea typeface="ＭＳ Ｐゴシック" charset="-128"/>
              </a:rPr>
            </a:br>
            <a:r>
              <a:rPr lang="en-US" altLang="en-US" dirty="0">
                <a:ea typeface="ＭＳ Ｐゴシック" charset="-128"/>
              </a:rPr>
              <a:t>and Alternative Dispute Resolution</a:t>
            </a:r>
          </a:p>
        </p:txBody>
      </p:sp>
      <p:sp>
        <p:nvSpPr>
          <p:cNvPr id="58370" name="Rectangle 3"/>
          <p:cNvSpPr>
            <a:spLocks noGrp="1" noChangeArrowheads="1"/>
          </p:cNvSpPr>
          <p:nvPr>
            <p:ph type="body" sz="quarter" idx="10"/>
          </p:nvPr>
        </p:nvSpPr>
        <p:spPr bwMode="auto">
          <a:xfrm>
            <a:off x="854242" y="1295400"/>
            <a:ext cx="7451558"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dirty="0">
                <a:latin typeface="Calibri" panose="020F0502020204030204" pitchFamily="34" charset="0"/>
                <a:ea typeface="MS PGothic" panose="020B0600070205080204" pitchFamily="34" charset="-128"/>
              </a:rPr>
              <a:t>In 2005, Congress passed the Class Action Fairness Act, the first significant product liability reform in many years. </a:t>
            </a:r>
            <a:endParaRPr lang="en-US" altLang="en-US" sz="1200" dirty="0">
              <a:latin typeface="Calibri" panose="020F0502020204030204" pitchFamily="34" charset="0"/>
              <a:ea typeface="MS PGothic" panose="020B0600070205080204" pitchFamily="34" charset="-128"/>
            </a:endParaRPr>
          </a:p>
          <a:p>
            <a:pPr marL="548640" indent="-182880" eaLnBrk="1" hangingPunct="1">
              <a:buFont typeface="Arial" panose="020B0604020202020204" pitchFamily="34" charset="0"/>
              <a:buChar char="•"/>
            </a:pPr>
            <a:r>
              <a:rPr lang="en-US" altLang="en-US" dirty="0">
                <a:latin typeface="Calibri" panose="020F0502020204030204" pitchFamily="34" charset="0"/>
                <a:ea typeface="MS PGothic" panose="020B0600070205080204" pitchFamily="34" charset="-128"/>
              </a:rPr>
              <a:t>	The two key elements of this legislation were:</a:t>
            </a:r>
          </a:p>
        </p:txBody>
      </p:sp>
      <p:sp>
        <p:nvSpPr>
          <p:cNvPr id="2" name="Content Placeholder 1"/>
          <p:cNvSpPr>
            <a:spLocks noGrp="1"/>
          </p:cNvSpPr>
          <p:nvPr>
            <p:ph sz="quarter" idx="12"/>
          </p:nvPr>
        </p:nvSpPr>
        <p:spPr>
          <a:xfrm>
            <a:off x="1028700" y="4276314"/>
            <a:ext cx="2514600" cy="990600"/>
          </a:xfrm>
        </p:spPr>
        <p:txBody>
          <a:bodyPr/>
          <a:lstStyle/>
          <a:p>
            <a:pPr>
              <a:lnSpc>
                <a:spcPct val="100000"/>
              </a:lnSpc>
              <a:spcBef>
                <a:spcPts val="0"/>
              </a:spcBef>
              <a:defRPr/>
            </a:pPr>
            <a:r>
              <a:rPr lang="en-US" dirty="0">
                <a:solidFill>
                  <a:srgbClr val="FFFFFF"/>
                </a:solidFill>
                <a:latin typeface="Arial" charset="0"/>
                <a:ea typeface="MS PGothic" charset="0"/>
                <a:cs typeface="MS PGothic" charset="0"/>
              </a:rPr>
              <a:t>Most class-action lawsuits moved from state to federal courts</a:t>
            </a:r>
            <a:endParaRPr lang="en-US" sz="1600" dirty="0">
              <a:solidFill>
                <a:srgbClr val="FFFFFF"/>
              </a:solidFill>
              <a:latin typeface="Arial" charset="0"/>
              <a:ea typeface="MS PGothic" charset="0"/>
              <a:cs typeface="MS PGothic" charset="0"/>
            </a:endParaRPr>
          </a:p>
        </p:txBody>
      </p:sp>
      <p:sp>
        <p:nvSpPr>
          <p:cNvPr id="3" name="Content Placeholder 2"/>
          <p:cNvSpPr>
            <a:spLocks noGrp="1"/>
          </p:cNvSpPr>
          <p:nvPr>
            <p:ph sz="quarter" idx="13"/>
          </p:nvPr>
        </p:nvSpPr>
        <p:spPr>
          <a:xfrm>
            <a:off x="5467350" y="3774908"/>
            <a:ext cx="2457450" cy="2078182"/>
          </a:xfrm>
        </p:spPr>
        <p:txBody>
          <a:bodyPr/>
          <a:lstStyle/>
          <a:p>
            <a:pPr algn="l">
              <a:lnSpc>
                <a:spcPct val="100000"/>
              </a:lnSpc>
              <a:spcBef>
                <a:spcPts val="0"/>
              </a:spcBef>
              <a:defRPr/>
            </a:pPr>
            <a:r>
              <a:rPr lang="en-US" dirty="0">
                <a:solidFill>
                  <a:schemeClr val="bg1"/>
                </a:solidFill>
                <a:latin typeface="Arial" charset="0"/>
                <a:ea typeface="ＭＳ Ｐゴシック" charset="0"/>
              </a:rPr>
              <a:t>Attorneys in some kinds of cases were paid based on:</a:t>
            </a:r>
          </a:p>
          <a:p>
            <a:pPr marL="285750" indent="-285750" algn="l">
              <a:lnSpc>
                <a:spcPct val="100000"/>
              </a:lnSpc>
              <a:spcBef>
                <a:spcPts val="0"/>
              </a:spcBef>
              <a:buFont typeface="Arial"/>
              <a:buChar char="•"/>
              <a:defRPr/>
            </a:pPr>
            <a:r>
              <a:rPr lang="en-US" b="1" dirty="0">
                <a:solidFill>
                  <a:schemeClr val="bg1"/>
                </a:solidFill>
                <a:latin typeface="Arial" charset="0"/>
                <a:ea typeface="ＭＳ Ｐゴシック" charset="0"/>
              </a:rPr>
              <a:t>How much plaintiffs actually received</a:t>
            </a:r>
          </a:p>
          <a:p>
            <a:pPr marL="285750" indent="-285750" algn="l">
              <a:lnSpc>
                <a:spcPct val="100000"/>
              </a:lnSpc>
              <a:spcBef>
                <a:spcPts val="0"/>
              </a:spcBef>
              <a:buFont typeface="Arial"/>
              <a:buChar char="•"/>
              <a:defRPr/>
            </a:pPr>
            <a:r>
              <a:rPr lang="en-US" b="1" dirty="0">
                <a:solidFill>
                  <a:schemeClr val="bg1"/>
                </a:solidFill>
                <a:latin typeface="Arial" charset="0"/>
                <a:ea typeface="ＭＳ Ｐゴシック" charset="0"/>
              </a:rPr>
              <a:t>How much time the attorney spent on the case</a:t>
            </a:r>
          </a:p>
        </p:txBody>
      </p:sp>
    </p:spTree>
    <p:extLst>
      <p:ext uri="{BB962C8B-B14F-4D97-AF65-F5344CB8AC3E}">
        <p14:creationId xmlns:p14="http://schemas.microsoft.com/office/powerpoint/2010/main" val="847710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6893"/>
            <a:ext cx="8229600" cy="533707"/>
          </a:xfrm>
          <a:prstGeom prst="rect">
            <a:avLst/>
          </a:prstGeom>
        </p:spPr>
        <p:txBody>
          <a:bodyPr/>
          <a:lstStyle>
            <a:lvl1pPr>
              <a:defRPr/>
            </a:lvl1pPr>
          </a:lstStyle>
          <a:p>
            <a:pPr algn="ctr" eaLnBrk="1" fontAlgn="auto" hangingPunct="1">
              <a:spcAft>
                <a:spcPts val="0"/>
              </a:spcAft>
              <a:buFont typeface="Arial"/>
              <a:buNone/>
              <a:defRPr/>
            </a:pPr>
            <a:r>
              <a:rPr lang="en-US" altLang="en-US" dirty="0"/>
              <a:t>Alternative Dispute Resolution (ADR)</a:t>
            </a:r>
            <a:r>
              <a:rPr lang="en-US" altLang="en-US" sz="800" dirty="0"/>
              <a:t>1</a:t>
            </a:r>
            <a:endParaRPr lang="en-US" altLang="en-US" dirty="0"/>
          </a:p>
        </p:txBody>
      </p:sp>
      <p:sp>
        <p:nvSpPr>
          <p:cNvPr id="59397" name="Content Placeholder 2"/>
          <p:cNvSpPr txBox="1">
            <a:spLocks noGrp="1" noChangeArrowheads="1"/>
          </p:cNvSpPr>
          <p:nvPr>
            <p:ph type="body" sz="quarter" idx="10"/>
          </p:nvPr>
        </p:nvSpPr>
        <p:spPr bwMode="auto">
          <a:xfrm>
            <a:off x="609600" y="1752600"/>
            <a:ext cx="7696200" cy="311469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indent="0" eaLnBrk="1" hangingPunct="1">
              <a:buNone/>
            </a:pPr>
            <a:r>
              <a:rPr lang="en-US" altLang="en-US" sz="2800" dirty="0">
                <a:latin typeface="Calibri" panose="020F0502020204030204" pitchFamily="34" charset="0"/>
                <a:ea typeface="MS PGothic" panose="020B0600070205080204" pitchFamily="34" charset="-128"/>
              </a:rPr>
              <a:t>One approach to settling disagreements between companies and consumers, other than going to court.</a:t>
            </a:r>
          </a:p>
          <a:p>
            <a:pPr marL="0" indent="0" eaLnBrk="1" hangingPunct="1">
              <a:buNone/>
            </a:pPr>
            <a:endParaRPr lang="en-US" altLang="en-US" sz="2800" dirty="0">
              <a:latin typeface="Calibri" panose="020F0502020204030204" pitchFamily="34" charset="0"/>
              <a:ea typeface="MS PGothic" panose="020B0600070205080204" pitchFamily="34" charset="-128"/>
            </a:endParaRPr>
          </a:p>
          <a:p>
            <a:pPr marL="0" indent="0" eaLnBrk="1" hangingPunct="1">
              <a:buNone/>
            </a:pPr>
            <a:r>
              <a:rPr lang="en-US" altLang="en-US" sz="2800" dirty="0">
                <a:latin typeface="Calibri" panose="020F0502020204030204" pitchFamily="34" charset="0"/>
                <a:ea typeface="MS PGothic" panose="020B0600070205080204" pitchFamily="34" charset="-128"/>
              </a:rPr>
              <a:t>Can take the form of: </a:t>
            </a:r>
          </a:p>
          <a:p>
            <a:pPr marL="800100" lvl="1" indent="-342900" eaLnBrk="1" hangingPunct="1">
              <a:buClr>
                <a:schemeClr val="accent1"/>
              </a:buClr>
              <a:buFont typeface="Arial" panose="020B0604020202020204" pitchFamily="34" charset="0"/>
              <a:buChar char="•"/>
            </a:pPr>
            <a:r>
              <a:rPr lang="en-US" altLang="en-US" sz="2800" b="1" dirty="0"/>
              <a:t>Mediation</a:t>
            </a:r>
          </a:p>
          <a:p>
            <a:pPr marL="800100" lvl="1" indent="-342900" eaLnBrk="1" hangingPunct="1">
              <a:buClr>
                <a:schemeClr val="accent1"/>
              </a:buClr>
              <a:buFont typeface="Arial" panose="020B0604020202020204" pitchFamily="34" charset="0"/>
              <a:buChar char="•"/>
            </a:pPr>
            <a:r>
              <a:rPr lang="en-US" altLang="en-US" sz="2800" b="1" dirty="0"/>
              <a:t>Arbitration</a:t>
            </a:r>
            <a:endParaRPr lang="en-US" altLang="en-US" sz="2800" dirty="0">
              <a:latin typeface="Calibri" panose="020F0502020204030204" pitchFamily="34" charset="0"/>
              <a:ea typeface="MS PGothic" panose="020B0600070205080204" pitchFamily="34" charset="-128"/>
            </a:endParaRPr>
          </a:p>
        </p:txBody>
      </p:sp>
      <p:pic>
        <p:nvPicPr>
          <p:cNvPr id="5939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1" y="3413760"/>
            <a:ext cx="4114800" cy="2729234"/>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AF49F98-88A9-4725-A434-FAC6719A04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5227849"/>
            <a:ext cx="1178284" cy="960956"/>
          </a:xfrm>
          <a:prstGeom prst="rect">
            <a:avLst/>
          </a:prstGeom>
        </p:spPr>
      </p:pic>
    </p:spTree>
    <p:extLst>
      <p:ext uri="{BB962C8B-B14F-4D97-AF65-F5344CB8AC3E}">
        <p14:creationId xmlns:p14="http://schemas.microsoft.com/office/powerpoint/2010/main" val="1668881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1066800" y="76200"/>
            <a:ext cx="7315200" cy="1066800"/>
          </a:xfrm>
          <a:prstGeom prst="rect">
            <a:avLst/>
          </a:prstGeom>
        </p:spPr>
        <p:txBody>
          <a:bodyPr/>
          <a:lstStyle>
            <a:lvl1pPr>
              <a:defRPr/>
            </a:lvl1pPr>
          </a:lstStyle>
          <a:p>
            <a:pPr algn="ctr" eaLnBrk="1" fontAlgn="auto" hangingPunct="1">
              <a:spcAft>
                <a:spcPts val="0"/>
              </a:spcAft>
              <a:defRPr/>
            </a:pPr>
            <a:r>
              <a:rPr lang="en-US" altLang="en-US" dirty="0"/>
              <a:t>Positive Business Responses to Consumerism</a:t>
            </a:r>
            <a:r>
              <a:rPr lang="en-US" altLang="en-US" sz="800" dirty="0"/>
              <a:t>1</a:t>
            </a:r>
          </a:p>
        </p:txBody>
      </p:sp>
      <p:sp>
        <p:nvSpPr>
          <p:cNvPr id="60421" name="Content Placeholder 2"/>
          <p:cNvSpPr txBox="1">
            <a:spLocks noGrp="1" noChangeArrowheads="1"/>
          </p:cNvSpPr>
          <p:nvPr>
            <p:ph type="body" sz="quarter" idx="10"/>
          </p:nvPr>
        </p:nvSpPr>
        <p:spPr bwMode="auto">
          <a:xfrm>
            <a:off x="345581" y="1385883"/>
            <a:ext cx="5791200" cy="46166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457200" indent="0" eaLnBrk="1" hangingPunct="1">
              <a:buNone/>
            </a:pPr>
            <a:r>
              <a:rPr lang="en-US" altLang="en-US" b="1" dirty="0">
                <a:latin typeface="Calibri" panose="020F0502020204030204" pitchFamily="34" charset="0"/>
                <a:ea typeface="MS PGothic" panose="020B0600070205080204" pitchFamily="34" charset="-128"/>
              </a:rPr>
              <a:t>Managing for quality: </a:t>
            </a:r>
          </a:p>
          <a:p>
            <a:pPr marL="457200" indent="0" eaLnBrk="1" hangingPunct="1">
              <a:buNone/>
            </a:pPr>
            <a:endParaRPr lang="en-US" altLang="en-US" b="1" dirty="0">
              <a:latin typeface="Calibri" panose="020F0502020204030204" pitchFamily="34" charset="0"/>
              <a:ea typeface="MS PGothic" panose="020B0600070205080204" pitchFamily="34" charset="-128"/>
            </a:endParaRPr>
          </a:p>
          <a:p>
            <a:pPr marL="457200" indent="0" eaLnBrk="1" hangingPunct="1">
              <a:buNone/>
            </a:pPr>
            <a:r>
              <a:rPr lang="en-US" altLang="en-US" b="1" dirty="0">
                <a:latin typeface="Calibri" panose="020F0502020204030204" pitchFamily="34" charset="0"/>
                <a:ea typeface="MS PGothic" panose="020B0600070205080204" pitchFamily="34" charset="-128"/>
              </a:rPr>
              <a:t>Consumer affairs departments</a:t>
            </a:r>
          </a:p>
          <a:p>
            <a:pPr marL="457200" indent="0" eaLnBrk="1" hangingPunct="1">
              <a:buNone/>
            </a:pPr>
            <a:endParaRPr lang="en-US" altLang="en-US" b="1" dirty="0">
              <a:latin typeface="Calibri" panose="020F0502020204030204" pitchFamily="34" charset="0"/>
              <a:ea typeface="MS PGothic" panose="020B0600070205080204" pitchFamily="34" charset="-128"/>
            </a:endParaRPr>
          </a:p>
          <a:p>
            <a:pPr marL="457200" indent="0" eaLnBrk="1" hangingPunct="1">
              <a:buNone/>
            </a:pPr>
            <a:r>
              <a:rPr lang="en-US" altLang="en-US" b="1" dirty="0">
                <a:latin typeface="Calibri" panose="020F0502020204030204" pitchFamily="34" charset="0"/>
                <a:ea typeface="MS PGothic" panose="020B0600070205080204" pitchFamily="34" charset="-128"/>
              </a:rPr>
              <a:t>Voluntary industry codes of conduct</a:t>
            </a:r>
          </a:p>
          <a:p>
            <a:pPr marL="457200" indent="0" eaLnBrk="1" hangingPunct="1">
              <a:buNone/>
            </a:pPr>
            <a:endParaRPr lang="en-US" altLang="en-US" b="1" dirty="0">
              <a:latin typeface="Calibri" panose="020F0502020204030204" pitchFamily="34" charset="0"/>
              <a:ea typeface="MS PGothic" panose="020B0600070205080204" pitchFamily="34" charset="-128"/>
            </a:endParaRPr>
          </a:p>
          <a:p>
            <a:pPr marL="457200" indent="0" eaLnBrk="1" hangingPunct="1">
              <a:buNone/>
            </a:pPr>
            <a:r>
              <a:rPr lang="en-US" altLang="en-US" b="1" dirty="0">
                <a:latin typeface="Calibri" panose="020F0502020204030204" pitchFamily="34" charset="0"/>
                <a:ea typeface="MS PGothic" panose="020B0600070205080204" pitchFamily="34" charset="-128"/>
              </a:rPr>
              <a:t>Product recalls</a:t>
            </a:r>
          </a:p>
          <a:p>
            <a:pPr marL="457200" indent="0" eaLnBrk="1" hangingPunct="1">
              <a:buNone/>
            </a:pPr>
            <a:endParaRPr lang="en-US" altLang="en-US" b="1" dirty="0">
              <a:latin typeface="Calibri" panose="020F0502020204030204" pitchFamily="34" charset="0"/>
              <a:ea typeface="MS PGothic" panose="020B0600070205080204" pitchFamily="34" charset="-128"/>
            </a:endParaRPr>
          </a:p>
          <a:p>
            <a:pPr marL="457200" indent="0" eaLnBrk="1" hangingPunct="1">
              <a:buNone/>
            </a:pPr>
            <a:endParaRPr lang="en-US" altLang="en-US" b="1" dirty="0">
              <a:latin typeface="Calibri" panose="020F0502020204030204" pitchFamily="34" charset="0"/>
              <a:ea typeface="MS PGothic" panose="020B0600070205080204" pitchFamily="34" charset="-128"/>
            </a:endParaRPr>
          </a:p>
          <a:p>
            <a:pPr marL="457200" indent="0" eaLnBrk="1" hangingPunct="1">
              <a:buNone/>
            </a:pPr>
            <a:endParaRPr lang="en-US" altLang="en-US" dirty="0">
              <a:latin typeface="Calibri" panose="020F0502020204030204" pitchFamily="34" charset="0"/>
              <a:ea typeface="MS PGothic" panose="020B0600070205080204" pitchFamily="34" charset="-128"/>
            </a:endParaRPr>
          </a:p>
        </p:txBody>
      </p:sp>
      <p:pic>
        <p:nvPicPr>
          <p:cNvPr id="6041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858582"/>
            <a:ext cx="3345358" cy="2233962"/>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1">
            <a:extLst>
              <a:ext uri="{FF2B5EF4-FFF2-40B4-BE49-F238E27FC236}">
                <a16:creationId xmlns:a16="http://schemas.microsoft.com/office/drawing/2014/main" id="{FBF3AE44-8BA3-4C9B-841C-669329AB105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 y="4857342"/>
            <a:ext cx="1828800" cy="1219962"/>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2D2E2A0-B451-4EAC-8E4E-54BB684D19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3200" y="1163424"/>
            <a:ext cx="2084647" cy="1459584"/>
          </a:xfrm>
          <a:prstGeom prst="rect">
            <a:avLst/>
          </a:prstGeom>
        </p:spPr>
      </p:pic>
    </p:spTree>
    <p:extLst>
      <p:ext uri="{BB962C8B-B14F-4D97-AF65-F5344CB8AC3E}">
        <p14:creationId xmlns:p14="http://schemas.microsoft.com/office/powerpoint/2010/main" val="773257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1480490" y="456106"/>
            <a:ext cx="6183021" cy="645786"/>
          </a:xfrm>
          <a:prstGeom prst="rect">
            <a:avLst/>
          </a:prstGeom>
        </p:spPr>
        <p:txBody>
          <a:bodyPr/>
          <a:lstStyle>
            <a:lvl1pPr>
              <a:defRPr/>
            </a:lvl1pPr>
          </a:lstStyle>
          <a:p>
            <a:pPr algn="ctr" eaLnBrk="1" hangingPunct="1"/>
            <a:r>
              <a:rPr lang="en-US" altLang="en-US" dirty="0"/>
              <a:t>Consumerism’s Achievements</a:t>
            </a:r>
          </a:p>
        </p:txBody>
      </p:sp>
      <p:sp>
        <p:nvSpPr>
          <p:cNvPr id="64514" name="Content Placeholder 2"/>
          <p:cNvSpPr>
            <a:spLocks noGrp="1"/>
          </p:cNvSpPr>
          <p:nvPr>
            <p:ph type="body" sz="quarter" idx="10"/>
          </p:nvPr>
        </p:nvSpPr>
        <p:spPr bwMode="auto">
          <a:xfrm>
            <a:off x="685800" y="1219200"/>
            <a:ext cx="5715000" cy="457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dirty="0">
                <a:latin typeface="Calibri" panose="020F0502020204030204" pitchFamily="34" charset="0"/>
                <a:ea typeface="MS PGothic" panose="020B0600070205080204" pitchFamily="34" charset="-128"/>
              </a:rPr>
              <a:t>Consumers today benefit:</a:t>
            </a:r>
          </a:p>
          <a:p>
            <a:pPr lvl="1" eaLnBrk="1" hangingPunct="1">
              <a:buClr>
                <a:schemeClr val="accent1"/>
              </a:buClr>
              <a:buFont typeface="Arial" panose="020B0604020202020204" pitchFamily="34" charset="0"/>
              <a:buChar char="•"/>
            </a:pPr>
            <a:r>
              <a:rPr lang="en-US" altLang="en-US" sz="2800" dirty="0"/>
              <a:t>Better information about the goods and services they purchase.</a:t>
            </a:r>
          </a:p>
          <a:p>
            <a:pPr lvl="1" eaLnBrk="1" hangingPunct="1">
              <a:buClr>
                <a:schemeClr val="accent1"/>
              </a:buClr>
              <a:buFont typeface="Arial" panose="020B0604020202020204" pitchFamily="34" charset="0"/>
              <a:buChar char="•"/>
            </a:pPr>
            <a:endParaRPr lang="en-US" altLang="en-US" sz="2800" dirty="0"/>
          </a:p>
          <a:p>
            <a:pPr lvl="1" eaLnBrk="1" hangingPunct="1">
              <a:buClr>
                <a:schemeClr val="accent1"/>
              </a:buClr>
              <a:buFont typeface="Arial" panose="020B0604020202020204" pitchFamily="34" charset="0"/>
              <a:buChar char="•"/>
            </a:pPr>
            <a:r>
              <a:rPr lang="en-US" altLang="en-US" sz="2800" dirty="0"/>
              <a:t>More aware of their rights when something goes wrong.</a:t>
            </a:r>
          </a:p>
          <a:p>
            <a:pPr lvl="1" eaLnBrk="1" hangingPunct="1">
              <a:buClr>
                <a:schemeClr val="accent1"/>
              </a:buClr>
              <a:buFont typeface="Arial" panose="020B0604020202020204" pitchFamily="34" charset="0"/>
              <a:buChar char="•"/>
            </a:pPr>
            <a:endParaRPr lang="en-US" altLang="en-US" sz="2800" dirty="0"/>
          </a:p>
          <a:p>
            <a:pPr lvl="1" eaLnBrk="1" hangingPunct="1">
              <a:buClr>
                <a:schemeClr val="accent1"/>
              </a:buClr>
              <a:buFont typeface="Arial" panose="020B0604020202020204" pitchFamily="34" charset="0"/>
              <a:buChar char="•"/>
            </a:pPr>
            <a:r>
              <a:rPr lang="en-US" altLang="en-US" sz="2800" dirty="0"/>
              <a:t>Better protected against inflated advertising claims, hazardous or ineffective products, and unfair pricing.</a:t>
            </a:r>
          </a:p>
        </p:txBody>
      </p:sp>
      <p:pic>
        <p:nvPicPr>
          <p:cNvPr id="6451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96596" y="1828800"/>
            <a:ext cx="2452153" cy="3716754"/>
          </a:xfrm>
          <a:prstGeom prst="rect">
            <a:avLst/>
          </a:prstGeom>
          <a:noFill/>
          <a:ln w="28575">
            <a:solidFill>
              <a:srgbClr val="40B4E5"/>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50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F92C4D4-C867-4E2F-BF62-33A518B42728}"/>
              </a:ext>
            </a:extLst>
          </p:cNvPr>
          <p:cNvSpPr>
            <a:spLocks noGrp="1"/>
          </p:cNvSpPr>
          <p:nvPr>
            <p:ph type="title"/>
          </p:nvPr>
        </p:nvSpPr>
        <p:spPr/>
        <p:txBody>
          <a:bodyPr/>
          <a:lstStyle/>
          <a:p>
            <a:r>
              <a:rPr lang="en-US"/>
              <a:t>End of Main Content</a:t>
            </a:r>
            <a:endParaRPr lang="en-US" dirty="0"/>
          </a:p>
        </p:txBody>
      </p:sp>
    </p:spTree>
    <p:extLst>
      <p:ext uri="{BB962C8B-B14F-4D97-AF65-F5344CB8AC3E}">
        <p14:creationId xmlns:p14="http://schemas.microsoft.com/office/powerpoint/2010/main" val="1183923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57200"/>
            <a:ext cx="8229600" cy="645786"/>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Rights of Consumers </a:t>
            </a:r>
          </a:p>
        </p:txBody>
      </p:sp>
      <p:sp>
        <p:nvSpPr>
          <p:cNvPr id="17411" name="Rectangle 3"/>
          <p:cNvSpPr>
            <a:spLocks noGrp="1" noChangeArrowheads="1"/>
          </p:cNvSpPr>
          <p:nvPr>
            <p:ph type="body" sz="quarter" idx="10"/>
          </p:nvPr>
        </p:nvSpPr>
        <p:spPr>
          <a:xfrm>
            <a:off x="762000" y="1143000"/>
            <a:ext cx="7620000" cy="3048000"/>
          </a:xfrm>
        </p:spPr>
        <p:txBody>
          <a:bodyPr/>
          <a:lstStyle/>
          <a:p>
            <a:pPr marL="514350" indent="-514350" eaLnBrk="1" fontAlgn="auto" hangingPunct="1">
              <a:lnSpc>
                <a:spcPct val="150000"/>
              </a:lnSpc>
              <a:spcAft>
                <a:spcPts val="0"/>
              </a:spcAft>
              <a:buFont typeface="+mj-lt"/>
              <a:buAutoNum type="arabicPeriod"/>
              <a:defRPr/>
            </a:pPr>
            <a:r>
              <a:rPr lang="en-US" sz="3200" dirty="0">
                <a:cs typeface="ＭＳ Ｐゴシック" charset="0"/>
              </a:rPr>
              <a:t>The right to be informed. </a:t>
            </a:r>
          </a:p>
          <a:p>
            <a:pPr marL="514350" indent="-514350" eaLnBrk="1" fontAlgn="auto" hangingPunct="1">
              <a:lnSpc>
                <a:spcPct val="150000"/>
              </a:lnSpc>
              <a:spcAft>
                <a:spcPts val="0"/>
              </a:spcAft>
              <a:buFont typeface="+mj-lt"/>
              <a:buAutoNum type="arabicPeriod"/>
              <a:defRPr/>
            </a:pPr>
            <a:r>
              <a:rPr lang="en-US" sz="3200" dirty="0">
                <a:cs typeface="ＭＳ Ｐゴシック" charset="0"/>
              </a:rPr>
              <a:t>The right to safety.</a:t>
            </a:r>
          </a:p>
          <a:p>
            <a:pPr marL="514350" indent="-514350" eaLnBrk="1" fontAlgn="auto" hangingPunct="1">
              <a:lnSpc>
                <a:spcPct val="150000"/>
              </a:lnSpc>
              <a:spcAft>
                <a:spcPts val="0"/>
              </a:spcAft>
              <a:buFont typeface="+mj-lt"/>
              <a:buAutoNum type="arabicPeriod"/>
              <a:defRPr/>
            </a:pPr>
            <a:r>
              <a:rPr lang="en-US" sz="3200" dirty="0">
                <a:cs typeface="ＭＳ Ｐゴシック" charset="0"/>
              </a:rPr>
              <a:t>The right to choose. </a:t>
            </a:r>
          </a:p>
          <a:p>
            <a:pPr marL="514350" indent="-514350" eaLnBrk="1" fontAlgn="auto" hangingPunct="1">
              <a:lnSpc>
                <a:spcPct val="150000"/>
              </a:lnSpc>
              <a:spcAft>
                <a:spcPts val="0"/>
              </a:spcAft>
              <a:buFont typeface="+mj-lt"/>
              <a:buAutoNum type="arabicPeriod"/>
              <a:defRPr/>
            </a:pPr>
            <a:r>
              <a:rPr lang="en-US" sz="3200" dirty="0">
                <a:cs typeface="ＭＳ Ｐゴシック" charset="0"/>
              </a:rPr>
              <a:t>The right to be heard.</a:t>
            </a:r>
          </a:p>
          <a:p>
            <a:pPr marL="514350" indent="-514350" eaLnBrk="1" fontAlgn="auto" hangingPunct="1">
              <a:lnSpc>
                <a:spcPct val="150000"/>
              </a:lnSpc>
              <a:spcAft>
                <a:spcPts val="0"/>
              </a:spcAft>
              <a:buFont typeface="+mj-lt"/>
              <a:buAutoNum type="arabicPeriod"/>
              <a:defRPr/>
            </a:pPr>
            <a:r>
              <a:rPr lang="en-US" sz="3200" dirty="0">
                <a:cs typeface="ＭＳ Ｐゴシック" charset="0"/>
              </a:rPr>
              <a:t>The right to privacy. </a:t>
            </a:r>
          </a:p>
        </p:txBody>
      </p:sp>
    </p:spTree>
    <p:extLst>
      <p:ext uri="{BB962C8B-B14F-4D97-AF65-F5344CB8AC3E}">
        <p14:creationId xmlns:p14="http://schemas.microsoft.com/office/powerpoint/2010/main" val="3487512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prstGeom prst="rect">
            <a:avLst/>
          </a:prstGeom>
        </p:spPr>
        <p:txBody>
          <a:bodyPr/>
          <a:lstStyle>
            <a:lvl1pPr>
              <a:defRPr/>
            </a:lvl1pPr>
          </a:lstStyle>
          <a:p>
            <a:pPr algn="ctr" eaLnBrk="1" hangingPunct="1">
              <a:buFont typeface="Arial" charset="0"/>
              <a:buNone/>
              <a:defRPr/>
            </a:pPr>
            <a:r>
              <a:rPr lang="en-US" dirty="0"/>
              <a:t>Four Methods of Protecting Consumers</a:t>
            </a:r>
          </a:p>
        </p:txBody>
      </p:sp>
      <p:sp>
        <p:nvSpPr>
          <p:cNvPr id="6" name="Content Placeholder 5"/>
          <p:cNvSpPr>
            <a:spLocks noGrp="1"/>
          </p:cNvSpPr>
          <p:nvPr>
            <p:ph sz="quarter" idx="12"/>
          </p:nvPr>
        </p:nvSpPr>
        <p:spPr>
          <a:xfrm>
            <a:off x="7086600" y="1062971"/>
            <a:ext cx="1450661" cy="387795"/>
          </a:xfrm>
        </p:spPr>
        <p:txBody>
          <a:bodyPr/>
          <a:lstStyle/>
          <a:p>
            <a:pPr marL="0" indent="0">
              <a:buNone/>
            </a:pPr>
            <a:r>
              <a:rPr lang="en-US" altLang="en-US" sz="2000" dirty="0">
                <a:latin typeface="Tahoma" panose="020B0604030504040204" pitchFamily="34" charset="0"/>
                <a:ea typeface="Tahoma" panose="020B0604030504040204" pitchFamily="34" charset="0"/>
                <a:cs typeface="Tahoma" panose="020B0604030504040204" pitchFamily="34" charset="0"/>
              </a:rPr>
              <a:t>Figure 14.1</a:t>
            </a:r>
          </a:p>
        </p:txBody>
      </p:sp>
      <p:sp>
        <p:nvSpPr>
          <p:cNvPr id="7" name="Content Placeholder 6"/>
          <p:cNvSpPr>
            <a:spLocks noGrp="1"/>
          </p:cNvSpPr>
          <p:nvPr>
            <p:ph sz="quarter" idx="13"/>
          </p:nvPr>
        </p:nvSpPr>
        <p:spPr>
          <a:xfrm>
            <a:off x="2061633" y="1143000"/>
            <a:ext cx="4853053" cy="232528"/>
          </a:xfrm>
        </p:spPr>
        <p:txBody>
          <a:bodyPr/>
          <a:lstStyle/>
          <a:p>
            <a:pPr marL="0" indent="0" algn="ctr">
              <a:buNone/>
            </a:pP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pic>
        <p:nvPicPr>
          <p:cNvPr id="2" name="Picture 1" descr="This image illustrates four methods that are used to protect the core rights of consumer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371600"/>
            <a:ext cx="6934199" cy="4876800"/>
          </a:xfrm>
          <a:prstGeom prst="rect">
            <a:avLst/>
          </a:prstGeom>
        </p:spPr>
      </p:pic>
      <p:sp>
        <p:nvSpPr>
          <p:cNvPr id="8" name="TextBox 7">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 action="ppaction://noaction"/>
              </a:rPr>
              <a:t>Access the text alternative for these images.</a:t>
            </a:r>
            <a:endParaRPr lang="en-US" sz="800" dirty="0"/>
          </a:p>
        </p:txBody>
      </p:sp>
    </p:spTree>
    <p:extLst>
      <p:ext uri="{BB962C8B-B14F-4D97-AF65-F5344CB8AC3E}">
        <p14:creationId xmlns:p14="http://schemas.microsoft.com/office/powerpoint/2010/main" val="2711932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200"/>
            <a:ext cx="8229600" cy="587078"/>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Consider</a:t>
            </a:r>
          </a:p>
        </p:txBody>
      </p:sp>
      <p:sp>
        <p:nvSpPr>
          <p:cNvPr id="46081" name="Rectangle 3"/>
          <p:cNvSpPr>
            <a:spLocks noGrp="1" noChangeArrowheads="1"/>
          </p:cNvSpPr>
          <p:nvPr>
            <p:ph type="body" sz="quarter" idx="10"/>
          </p:nvPr>
        </p:nvSpPr>
        <p:spPr bwMode="auto">
          <a:xfrm>
            <a:off x="685800" y="1143000"/>
            <a:ext cx="7086600" cy="4724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50000"/>
              </a:lnSpc>
              <a:defRPr/>
            </a:pPr>
            <a:r>
              <a:rPr lang="en-US" altLang="en-US" sz="3200" b="1" dirty="0">
                <a:solidFill>
                  <a:schemeClr val="tx1"/>
                </a:solidFill>
                <a:latin typeface="+mn-lt"/>
                <a:ea typeface="ＭＳ Ｐゴシック" charset="-128"/>
              </a:rPr>
              <a:t>Self-Advocacy for Consumer Interests</a:t>
            </a:r>
          </a:p>
          <a:p>
            <a:pPr eaLnBrk="1" hangingPunct="1">
              <a:lnSpc>
                <a:spcPct val="150000"/>
              </a:lnSpc>
              <a:defRPr/>
            </a:pPr>
            <a:r>
              <a:rPr lang="en-US" altLang="en-US" sz="3200" b="1" dirty="0">
                <a:solidFill>
                  <a:schemeClr val="tx1"/>
                </a:solidFill>
                <a:latin typeface="+mn-lt"/>
                <a:ea typeface="ＭＳ Ｐゴシック" charset="-128"/>
              </a:rPr>
              <a:t>How Government Protects Consumers</a:t>
            </a:r>
          </a:p>
          <a:p>
            <a:pPr eaLnBrk="1" hangingPunct="1">
              <a:lnSpc>
                <a:spcPct val="150000"/>
              </a:lnSpc>
              <a:defRPr/>
            </a:pPr>
            <a:r>
              <a:rPr lang="en-US" altLang="en-US" sz="3200" b="1" dirty="0">
                <a:solidFill>
                  <a:schemeClr val="tx1"/>
                </a:solidFill>
                <a:latin typeface="+mn-lt"/>
                <a:ea typeface="ＭＳ Ｐゴシック" charset="-128"/>
              </a:rPr>
              <a:t>Goals of Consumer Laws</a:t>
            </a:r>
          </a:p>
          <a:p>
            <a:pPr eaLnBrk="1" hangingPunct="1">
              <a:lnSpc>
                <a:spcPct val="150000"/>
              </a:lnSpc>
              <a:defRPr/>
            </a:pPr>
            <a:r>
              <a:rPr lang="en-US" altLang="en-US" sz="3200" b="1" dirty="0">
                <a:solidFill>
                  <a:schemeClr val="tx1"/>
                </a:solidFill>
                <a:latin typeface="+mn-lt"/>
                <a:ea typeface="MS PGothic" panose="020B0600070205080204" pitchFamily="34" charset="-128"/>
                <a:cs typeface="MS PGothic" panose="020B0600070205080204" pitchFamily="34" charset="-128"/>
              </a:rPr>
              <a:t>Deceptive Advertising</a:t>
            </a:r>
            <a:endParaRPr lang="en-US" altLang="en-US" sz="3200" b="1" dirty="0">
              <a:solidFill>
                <a:schemeClr val="tx1"/>
              </a:solidFill>
              <a:latin typeface="+mn-lt"/>
              <a:ea typeface="MS PGothic" panose="020B0600070205080204" pitchFamily="34" charset="-128"/>
            </a:endParaRPr>
          </a:p>
          <a:p>
            <a:pPr eaLnBrk="1" hangingPunct="1">
              <a:defRPr/>
            </a:pPr>
            <a:endParaRPr lang="en-US" altLang="en-US" b="1" dirty="0">
              <a:ea typeface="ＭＳ Ｐゴシック" charset="-128"/>
            </a:endParaRPr>
          </a:p>
          <a:p>
            <a:pPr marL="0" indent="0" eaLnBrk="1" hangingPunct="1">
              <a:buNone/>
              <a:defRPr/>
            </a:pPr>
            <a:endParaRPr lang="en-US" altLang="en-US" dirty="0">
              <a:ea typeface="MS PGothic" charset="-12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1277" y="4267200"/>
            <a:ext cx="3310757" cy="2133600"/>
          </a:xfrm>
          <a:prstGeom prst="rect">
            <a:avLst/>
          </a:prstGeom>
        </p:spPr>
      </p:pic>
    </p:spTree>
    <p:extLst>
      <p:ext uri="{BB962C8B-B14F-4D97-AF65-F5344CB8AC3E}">
        <p14:creationId xmlns:p14="http://schemas.microsoft.com/office/powerpoint/2010/main" val="868718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29126"/>
            <a:ext cx="8229600" cy="587078"/>
          </a:xfrm>
          <a:prstGeom prst="rect">
            <a:avLst/>
          </a:prstGeom>
        </p:spPr>
        <p:txBody>
          <a:bodyPr/>
          <a:lstStyle>
            <a:lvl1pPr>
              <a:defRPr/>
            </a:lvl1pPr>
          </a:lstStyle>
          <a:p>
            <a:pPr algn="ctr" eaLnBrk="1" fontAlgn="auto" hangingPunct="1">
              <a:spcAft>
                <a:spcPts val="0"/>
              </a:spcAft>
              <a:buFont typeface="Arial"/>
              <a:buNone/>
              <a:defRPr/>
            </a:pPr>
            <a:r>
              <a:rPr lang="en-US" altLang="en-US" dirty="0"/>
              <a:t>Major Consumer Protection Agencies</a:t>
            </a:r>
            <a:r>
              <a:rPr lang="en-US" altLang="en-US" sz="800" dirty="0"/>
              <a:t>1</a:t>
            </a:r>
            <a:endParaRPr lang="en-US" altLang="en-US" dirty="0"/>
          </a:p>
        </p:txBody>
      </p:sp>
      <p:sp>
        <p:nvSpPr>
          <p:cNvPr id="3" name="Content Placeholder 2"/>
          <p:cNvSpPr>
            <a:spLocks noGrp="1"/>
          </p:cNvSpPr>
          <p:nvPr>
            <p:ph sz="quarter" idx="12"/>
          </p:nvPr>
        </p:nvSpPr>
        <p:spPr>
          <a:xfrm>
            <a:off x="6324600" y="1073840"/>
            <a:ext cx="2209800" cy="297760"/>
          </a:xfrm>
        </p:spPr>
        <p:txBody>
          <a:bodyPr/>
          <a:lstStyle/>
          <a:p>
            <a:pPr marL="0" indent="0">
              <a:buNone/>
            </a:pPr>
            <a:r>
              <a:rPr lang="en-US" altLang="en-US" sz="2000" dirty="0">
                <a:solidFill>
                  <a:srgbClr val="000000"/>
                </a:solidFill>
                <a:latin typeface="Arial" panose="020B0604020202020204" pitchFamily="34" charset="0"/>
              </a:rPr>
              <a:t>From Figure 14.3</a:t>
            </a:r>
          </a:p>
        </p:txBody>
      </p:sp>
      <p:sp>
        <p:nvSpPr>
          <p:cNvPr id="4" name="Content Placeholder 3"/>
          <p:cNvSpPr>
            <a:spLocks noGrp="1"/>
          </p:cNvSpPr>
          <p:nvPr>
            <p:ph sz="quarter" idx="13"/>
          </p:nvPr>
        </p:nvSpPr>
        <p:spPr>
          <a:xfrm>
            <a:off x="1324498" y="1143000"/>
            <a:ext cx="5338358" cy="240368"/>
          </a:xfrm>
        </p:spPr>
        <p:txBody>
          <a:bodyPr/>
          <a:lstStyle/>
          <a:p>
            <a:pPr marL="0" indent="0" algn="ctr">
              <a:buNone/>
            </a:pP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graphicFrame>
        <p:nvGraphicFramePr>
          <p:cNvPr id="2" name="Table 1"/>
          <p:cNvGraphicFramePr>
            <a:graphicFrameLocks noGrp="1"/>
          </p:cNvGraphicFramePr>
          <p:nvPr>
            <p:extLst>
              <p:ext uri="{D42A27DB-BD31-4B8C-83A1-F6EECF244321}">
                <p14:modId xmlns:p14="http://schemas.microsoft.com/office/powerpoint/2010/main" val="3314122417"/>
              </p:ext>
            </p:extLst>
          </p:nvPr>
        </p:nvGraphicFramePr>
        <p:xfrm>
          <a:off x="762000" y="1762760"/>
          <a:ext cx="7696200" cy="3815080"/>
        </p:xfrm>
        <a:graphic>
          <a:graphicData uri="http://schemas.openxmlformats.org/drawingml/2006/table">
            <a:tbl>
              <a:tblPr firstRow="1" bandRow="1">
                <a:effectLst>
                  <a:innerShdw blurRad="114300">
                    <a:schemeClr val="accent3"/>
                  </a:innerShdw>
                </a:effectLst>
                <a:tableStyleId>{21E4AEA4-8DFA-4A89-87EB-49C32662AFE0}</a:tableStyleId>
              </a:tblPr>
              <a:tblGrid>
                <a:gridCol w="2767173">
                  <a:extLst>
                    <a:ext uri="{9D8B030D-6E8A-4147-A177-3AD203B41FA5}">
                      <a16:colId xmlns:a16="http://schemas.microsoft.com/office/drawing/2014/main" val="20000"/>
                    </a:ext>
                  </a:extLst>
                </a:gridCol>
                <a:gridCol w="4929027">
                  <a:extLst>
                    <a:ext uri="{9D8B030D-6E8A-4147-A177-3AD203B41FA5}">
                      <a16:colId xmlns:a16="http://schemas.microsoft.com/office/drawing/2014/main" val="20001"/>
                    </a:ext>
                  </a:extLst>
                </a:gridCol>
              </a:tblGrid>
              <a:tr h="370840">
                <a:tc>
                  <a:txBody>
                    <a:bodyPr/>
                    <a:lstStyle/>
                    <a:p>
                      <a:r>
                        <a:rPr lang="en-US" sz="1600" dirty="0">
                          <a:latin typeface="Arial" panose="020B0604020202020204" pitchFamily="34" charset="0"/>
                          <a:cs typeface="Arial" panose="020B0604020202020204" pitchFamily="34" charset="0"/>
                        </a:rPr>
                        <a:t>Agency</a:t>
                      </a:r>
                      <a:endParaRPr lang="en-US" dirty="0">
                        <a:latin typeface="Arial" panose="020B0604020202020204" pitchFamily="34" charset="0"/>
                        <a:cs typeface="Arial" panose="020B0604020202020204" pitchFamily="34" charset="0"/>
                      </a:endParaRPr>
                    </a:p>
                  </a:txBody>
                  <a:tcPr/>
                </a:tc>
                <a:tc>
                  <a:txBody>
                    <a:bodyPr/>
                    <a:lstStyle/>
                    <a:p>
                      <a:r>
                        <a:rPr lang="en-US" sz="1600" dirty="0">
                          <a:latin typeface="Arial" panose="020B0604020202020204" pitchFamily="34" charset="0"/>
                          <a:cs typeface="Arial" panose="020B0604020202020204" pitchFamily="34" charset="0"/>
                        </a:rPr>
                        <a:t>Major Responsibilities</a:t>
                      </a:r>
                    </a:p>
                  </a:txBody>
                  <a:tcPr/>
                </a:tc>
                <a:extLst>
                  <a:ext uri="{0D108BD9-81ED-4DB2-BD59-A6C34878D82A}">
                    <a16:rowId xmlns:a16="http://schemas.microsoft.com/office/drawing/2014/main" val="10000"/>
                  </a:ext>
                </a:extLst>
              </a:tr>
              <a:tr h="370840">
                <a:tc>
                  <a:txBody>
                    <a:bodyPr/>
                    <a:lstStyle/>
                    <a:p>
                      <a:r>
                        <a:rPr lang="en-US" sz="1600" dirty="0">
                          <a:latin typeface="Arial" panose="020B0604020202020204" pitchFamily="34" charset="0"/>
                          <a:cs typeface="Arial" panose="020B0604020202020204" pitchFamily="34" charset="0"/>
                        </a:rPr>
                        <a:t>Federal Trade Commission</a:t>
                      </a:r>
                    </a:p>
                  </a:txBody>
                  <a:tcPr/>
                </a:tc>
                <a:tc>
                  <a:txBody>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Competitive pricing.</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Deceptive trade practices.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Packaging and labeling.</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Consumer credit disclosure and reporting.</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Online privacy.</a:t>
                      </a:r>
                    </a:p>
                  </a:txBody>
                  <a:tcPr/>
                </a:tc>
                <a:extLst>
                  <a:ext uri="{0D108BD9-81ED-4DB2-BD59-A6C34878D82A}">
                    <a16:rowId xmlns:a16="http://schemas.microsoft.com/office/drawing/2014/main" val="10001"/>
                  </a:ext>
                </a:extLst>
              </a:tr>
              <a:tr h="370840">
                <a:tc>
                  <a:txBody>
                    <a:bodyPr/>
                    <a:lstStyle/>
                    <a:p>
                      <a:r>
                        <a:rPr lang="en-US" sz="1600" dirty="0">
                          <a:latin typeface="Arial" panose="020B0604020202020204" pitchFamily="34" charset="0"/>
                          <a:cs typeface="Arial" panose="020B0604020202020204" pitchFamily="34" charset="0"/>
                        </a:rPr>
                        <a:t>Food and Drug Administration</a:t>
                      </a:r>
                    </a:p>
                  </a:txBody>
                  <a:tcPr/>
                </a:tc>
                <a:tc>
                  <a:txBody>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Safety, effectiveness,</a:t>
                      </a:r>
                      <a:r>
                        <a:rPr lang="en-US" sz="1600" baseline="0" dirty="0">
                          <a:latin typeface="Arial" panose="020B0604020202020204" pitchFamily="34" charset="0"/>
                          <a:cs typeface="Arial" panose="020B0604020202020204" pitchFamily="34" charset="0"/>
                        </a:rPr>
                        <a:t> and labeling of drugs, foods, food additives, cosmetics, and medical devices.</a:t>
                      </a:r>
                    </a:p>
                    <a:p>
                      <a:pPr marL="285750" indent="-285750">
                        <a:buFont typeface="Arial" panose="020B0604020202020204" pitchFamily="34" charset="0"/>
                        <a:buChar char="•"/>
                      </a:pPr>
                      <a:r>
                        <a:rPr lang="en-US" sz="1600" baseline="0" dirty="0">
                          <a:latin typeface="Arial" panose="020B0604020202020204" pitchFamily="34" charset="0"/>
                          <a:cs typeface="Arial" panose="020B0604020202020204" pitchFamily="34" charset="0"/>
                        </a:rPr>
                        <a:t>Standards for radiation exposure.</a:t>
                      </a:r>
                    </a:p>
                    <a:p>
                      <a:pPr marL="285750" indent="-285750">
                        <a:buFont typeface="Arial" panose="020B0604020202020204" pitchFamily="34" charset="0"/>
                        <a:buChar char="•"/>
                      </a:pPr>
                      <a:r>
                        <a:rPr lang="en-US" sz="1600" baseline="0" dirty="0">
                          <a:latin typeface="Arial" panose="020B0604020202020204" pitchFamily="34" charset="0"/>
                          <a:cs typeface="Arial" panose="020B0604020202020204" pitchFamily="34" charset="0"/>
                        </a:rPr>
                        <a:t>Toxic chemicals research.</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en-US" sz="1600" dirty="0">
                          <a:latin typeface="Arial" panose="020B0604020202020204" pitchFamily="34" charset="0"/>
                          <a:cs typeface="Arial" panose="020B0604020202020204" pitchFamily="34" charset="0"/>
                        </a:rPr>
                        <a:t>Consumer Product</a:t>
                      </a:r>
                      <a:r>
                        <a:rPr lang="en-US" sz="1600" baseline="0" dirty="0">
                          <a:latin typeface="Arial" panose="020B0604020202020204" pitchFamily="34" charset="0"/>
                          <a:cs typeface="Arial" panose="020B0604020202020204" pitchFamily="34" charset="0"/>
                        </a:rPr>
                        <a:t> Safety Commission</a:t>
                      </a:r>
                      <a:endParaRPr lang="en-US" sz="1600" dirty="0">
                        <a:latin typeface="Arial" panose="020B0604020202020204" pitchFamily="34" charset="0"/>
                        <a:cs typeface="Arial" panose="020B0604020202020204" pitchFamily="34" charset="0"/>
                      </a:endParaRPr>
                    </a:p>
                  </a:txBody>
                  <a:tcPr/>
                </a:tc>
                <a:tc>
                  <a:txBody>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Safety standards</a:t>
                      </a:r>
                      <a:r>
                        <a:rPr lang="en-US" sz="1600" baseline="0" dirty="0">
                          <a:latin typeface="Arial" panose="020B0604020202020204" pitchFamily="34" charset="0"/>
                          <a:cs typeface="Arial" panose="020B0604020202020204" pitchFamily="34" charset="0"/>
                        </a:rPr>
                        <a:t> for consumer products.</a:t>
                      </a:r>
                    </a:p>
                    <a:p>
                      <a:pPr marL="285750" indent="-285750">
                        <a:buFont typeface="Arial" panose="020B0604020202020204" pitchFamily="34" charset="0"/>
                        <a:buChar char="•"/>
                      </a:pPr>
                      <a:r>
                        <a:rPr lang="en-US" sz="1600" baseline="0" dirty="0">
                          <a:latin typeface="Arial" panose="020B0604020202020204" pitchFamily="34" charset="0"/>
                          <a:cs typeface="Arial" panose="020B0604020202020204" pitchFamily="34" charset="0"/>
                        </a:rPr>
                        <a:t>Flammable fabrics, hazardous substances, poison prevention packaging.</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57569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29126"/>
            <a:ext cx="8229600" cy="587078"/>
          </a:xfrm>
          <a:prstGeom prst="rect">
            <a:avLst/>
          </a:prstGeom>
        </p:spPr>
        <p:txBody>
          <a:bodyPr/>
          <a:lstStyle>
            <a:lvl1pPr>
              <a:defRPr/>
            </a:lvl1pPr>
          </a:lstStyle>
          <a:p>
            <a:pPr algn="ctr" eaLnBrk="1" fontAlgn="auto" hangingPunct="1">
              <a:spcAft>
                <a:spcPts val="0"/>
              </a:spcAft>
              <a:buFont typeface="Arial"/>
              <a:buNone/>
              <a:defRPr/>
            </a:pPr>
            <a:r>
              <a:rPr lang="en-US" altLang="en-US" dirty="0"/>
              <a:t>Major Consumer Protection Agencies</a:t>
            </a:r>
            <a:r>
              <a:rPr lang="en-US" altLang="en-US" sz="800" dirty="0"/>
              <a:t>2</a:t>
            </a:r>
            <a:endParaRPr lang="en-US" altLang="en-US" dirty="0"/>
          </a:p>
        </p:txBody>
      </p:sp>
      <p:sp>
        <p:nvSpPr>
          <p:cNvPr id="3" name="Content Placeholder 2"/>
          <p:cNvSpPr>
            <a:spLocks noGrp="1"/>
          </p:cNvSpPr>
          <p:nvPr>
            <p:ph sz="quarter" idx="12"/>
          </p:nvPr>
        </p:nvSpPr>
        <p:spPr>
          <a:xfrm>
            <a:off x="6324600" y="1073840"/>
            <a:ext cx="2209800" cy="297760"/>
          </a:xfrm>
        </p:spPr>
        <p:txBody>
          <a:bodyPr/>
          <a:lstStyle/>
          <a:p>
            <a:pPr marL="0" indent="0">
              <a:buNone/>
            </a:pPr>
            <a:r>
              <a:rPr lang="en-US" altLang="en-US" sz="2000" dirty="0">
                <a:solidFill>
                  <a:srgbClr val="000000"/>
                </a:solidFill>
                <a:latin typeface="Arial" panose="020B0604020202020204" pitchFamily="34" charset="0"/>
              </a:rPr>
              <a:t>From Figure 14.3</a:t>
            </a:r>
          </a:p>
        </p:txBody>
      </p:sp>
      <p:sp>
        <p:nvSpPr>
          <p:cNvPr id="4" name="Content Placeholder 3"/>
          <p:cNvSpPr>
            <a:spLocks noGrp="1"/>
          </p:cNvSpPr>
          <p:nvPr>
            <p:ph sz="quarter" idx="13"/>
          </p:nvPr>
        </p:nvSpPr>
        <p:spPr>
          <a:xfrm>
            <a:off x="1324498" y="1143000"/>
            <a:ext cx="5338358" cy="240368"/>
          </a:xfrm>
        </p:spPr>
        <p:txBody>
          <a:bodyPr/>
          <a:lstStyle/>
          <a:p>
            <a:pPr marL="0" indent="0" algn="ctr">
              <a:buNone/>
            </a:pPr>
            <a:r>
              <a:rPr lang="en-GB" sz="1000" dirty="0">
                <a:latin typeface="Times New Roman" panose="02020603050405020304" pitchFamily="18" charset="0"/>
                <a:cs typeface="Times New Roman" panose="02020603050405020304" pitchFamily="18" charset="0"/>
              </a:rPr>
              <a:t>Copyright © McGraw-Hill Education. Permission required for reproduction or display.</a:t>
            </a:r>
          </a:p>
        </p:txBody>
      </p:sp>
      <p:graphicFrame>
        <p:nvGraphicFramePr>
          <p:cNvPr id="2" name="Table 1"/>
          <p:cNvGraphicFramePr>
            <a:graphicFrameLocks noGrp="1"/>
          </p:cNvGraphicFramePr>
          <p:nvPr>
            <p:extLst>
              <p:ext uri="{D42A27DB-BD31-4B8C-83A1-F6EECF244321}">
                <p14:modId xmlns:p14="http://schemas.microsoft.com/office/powerpoint/2010/main" val="579574806"/>
              </p:ext>
            </p:extLst>
          </p:nvPr>
        </p:nvGraphicFramePr>
        <p:xfrm>
          <a:off x="762000" y="1752600"/>
          <a:ext cx="7696200" cy="3545840"/>
        </p:xfrm>
        <a:graphic>
          <a:graphicData uri="http://schemas.openxmlformats.org/drawingml/2006/table">
            <a:tbl>
              <a:tblPr firstRow="1" bandRow="1">
                <a:effectLst>
                  <a:innerShdw blurRad="114300">
                    <a:schemeClr val="accent3"/>
                  </a:innerShdw>
                </a:effectLst>
                <a:tableStyleId>{21E4AEA4-8DFA-4A89-87EB-49C32662AFE0}</a:tableStyleId>
              </a:tblPr>
              <a:tblGrid>
                <a:gridCol w="2767173">
                  <a:extLst>
                    <a:ext uri="{9D8B030D-6E8A-4147-A177-3AD203B41FA5}">
                      <a16:colId xmlns:a16="http://schemas.microsoft.com/office/drawing/2014/main" val="20000"/>
                    </a:ext>
                  </a:extLst>
                </a:gridCol>
                <a:gridCol w="4929027">
                  <a:extLst>
                    <a:ext uri="{9D8B030D-6E8A-4147-A177-3AD203B41FA5}">
                      <a16:colId xmlns:a16="http://schemas.microsoft.com/office/drawing/2014/main" val="20001"/>
                    </a:ext>
                  </a:extLst>
                </a:gridCol>
              </a:tblGrid>
              <a:tr h="370840">
                <a:tc>
                  <a:txBody>
                    <a:bodyPr/>
                    <a:lstStyle/>
                    <a:p>
                      <a:r>
                        <a:rPr lang="en-US" sz="1600" dirty="0">
                          <a:latin typeface="Arial" panose="020B0604020202020204" pitchFamily="34" charset="0"/>
                          <a:cs typeface="Arial" panose="020B0604020202020204" pitchFamily="34" charset="0"/>
                        </a:rPr>
                        <a:t>Agency</a:t>
                      </a:r>
                    </a:p>
                  </a:txBody>
                  <a:tcPr/>
                </a:tc>
                <a:tc>
                  <a:txBody>
                    <a:bodyPr/>
                    <a:lstStyle/>
                    <a:p>
                      <a:r>
                        <a:rPr lang="en-US" sz="1600" dirty="0">
                          <a:latin typeface="Arial" panose="020B0604020202020204" pitchFamily="34" charset="0"/>
                          <a:cs typeface="Arial" panose="020B0604020202020204" pitchFamily="34" charset="0"/>
                        </a:rPr>
                        <a:t>Major Responsibilities</a:t>
                      </a:r>
                    </a:p>
                  </a:txBody>
                  <a:tcPr/>
                </a:tc>
                <a:extLst>
                  <a:ext uri="{0D108BD9-81ED-4DB2-BD59-A6C34878D82A}">
                    <a16:rowId xmlns:a16="http://schemas.microsoft.com/office/drawing/2014/main" val="10000"/>
                  </a:ext>
                </a:extLst>
              </a:tr>
              <a:tr h="370840">
                <a:tc>
                  <a:txBody>
                    <a:bodyPr/>
                    <a:lstStyle/>
                    <a:p>
                      <a:r>
                        <a:rPr lang="en-US" sz="1600" dirty="0">
                          <a:latin typeface="Arial" panose="020B0604020202020204" pitchFamily="34" charset="0"/>
                          <a:cs typeface="Arial" panose="020B0604020202020204" pitchFamily="34" charset="0"/>
                        </a:rPr>
                        <a:t>National Highway Traffic Safety Administration </a:t>
                      </a:r>
                    </a:p>
                    <a:p>
                      <a:r>
                        <a:rPr lang="en-US" sz="1600" dirty="0">
                          <a:latin typeface="Arial" panose="020B0604020202020204" pitchFamily="34" charset="0"/>
                          <a:cs typeface="Arial" panose="020B0604020202020204" pitchFamily="34" charset="0"/>
                        </a:rPr>
                        <a:t>(Transportation Department)</a:t>
                      </a:r>
                    </a:p>
                    <a:p>
                      <a:endParaRPr lang="en-US" sz="1600" dirty="0">
                        <a:latin typeface="Arial" panose="020B0604020202020204" pitchFamily="34" charset="0"/>
                        <a:cs typeface="Arial" panose="020B0604020202020204" pitchFamily="34" charset="0"/>
                      </a:endParaRPr>
                    </a:p>
                  </a:txBody>
                  <a:tcPr/>
                </a:tc>
                <a:tc>
                  <a:txBody>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Motor vehicle safety standards.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Automobile fuel economy standards.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National uniform speed limit.</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Consumer safeguards</a:t>
                      </a:r>
                      <a:r>
                        <a:rPr lang="en-US" sz="1600" baseline="0" dirty="0">
                          <a:latin typeface="Arial" panose="020B0604020202020204" pitchFamily="34" charset="0"/>
                          <a:cs typeface="Arial" panose="020B0604020202020204" pitchFamily="34" charset="0"/>
                        </a:rPr>
                        <a:t> for altered odometers.</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en-US" sz="1600" dirty="0">
                          <a:latin typeface="Arial" panose="020B0604020202020204" pitchFamily="34" charset="0"/>
                          <a:cs typeface="Arial" panose="020B0604020202020204" pitchFamily="34" charset="0"/>
                        </a:rPr>
                        <a:t>Department of Justice</a:t>
                      </a:r>
                    </a:p>
                  </a:txBody>
                  <a:tcPr/>
                </a:tc>
                <a:tc>
                  <a:txBody>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Fair competition.</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Consumer civil rights.</a:t>
                      </a:r>
                    </a:p>
                  </a:txBody>
                  <a:tcPr/>
                </a:tc>
                <a:extLst>
                  <a:ext uri="{0D108BD9-81ED-4DB2-BD59-A6C34878D82A}">
                    <a16:rowId xmlns:a16="http://schemas.microsoft.com/office/drawing/2014/main" val="10002"/>
                  </a:ext>
                </a:extLst>
              </a:tr>
              <a:tr h="370840">
                <a:tc>
                  <a:txBody>
                    <a:bodyPr/>
                    <a:lstStyle/>
                    <a:p>
                      <a:r>
                        <a:rPr lang="en-US" sz="1600" dirty="0">
                          <a:latin typeface="Arial" panose="020B0604020202020204" pitchFamily="34" charset="0"/>
                          <a:cs typeface="Arial" panose="020B0604020202020204" pitchFamily="34" charset="0"/>
                        </a:rPr>
                        <a:t>National Transportation</a:t>
                      </a:r>
                      <a:r>
                        <a:rPr lang="en-US" sz="1600" baseline="0" dirty="0">
                          <a:latin typeface="Arial" panose="020B0604020202020204" pitchFamily="34" charset="0"/>
                          <a:cs typeface="Arial" panose="020B0604020202020204" pitchFamily="34" charset="0"/>
                        </a:rPr>
                        <a:t> Safety Board</a:t>
                      </a:r>
                      <a:endParaRPr lang="en-US" sz="1600" dirty="0">
                        <a:latin typeface="Arial" panose="020B0604020202020204" pitchFamily="34" charset="0"/>
                        <a:cs typeface="Arial" panose="020B0604020202020204" pitchFamily="34" charset="0"/>
                      </a:endParaRPr>
                    </a:p>
                  </a:txBody>
                  <a:tcPr/>
                </a:tc>
                <a:tc>
                  <a:txBody>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Airline safety</a:t>
                      </a:r>
                      <a:r>
                        <a:rPr lang="en-US" sz="1600" baseline="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10003"/>
                  </a:ext>
                </a:extLst>
              </a:tr>
              <a:tr h="370840">
                <a:tc>
                  <a:txBody>
                    <a:bodyPr/>
                    <a:lstStyle/>
                    <a:p>
                      <a:r>
                        <a:rPr lang="en-US" sz="1600" dirty="0">
                          <a:latin typeface="Arial" panose="020B0604020202020204" pitchFamily="34" charset="0"/>
                          <a:cs typeface="Arial" panose="020B0604020202020204" pitchFamily="34" charset="0"/>
                        </a:rPr>
                        <a:t>Consumer Financial Protection Bureau</a:t>
                      </a:r>
                    </a:p>
                  </a:txBody>
                  <a:tcPr/>
                </a:tc>
                <a:tc>
                  <a:txBody>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Fairness and transparency in consumer</a:t>
                      </a:r>
                      <a:r>
                        <a:rPr lang="en-US" sz="1600" baseline="0" dirty="0">
                          <a:latin typeface="Arial" panose="020B0604020202020204" pitchFamily="34" charset="0"/>
                          <a:cs typeface="Arial" panose="020B0604020202020204" pitchFamily="34" charset="0"/>
                        </a:rPr>
                        <a:t> financial products and services.</a:t>
                      </a:r>
                    </a:p>
                  </a:txBody>
                  <a:tcPr/>
                </a:tc>
                <a:extLst>
                  <a:ext uri="{0D108BD9-81ED-4DB2-BD59-A6C34878D82A}">
                    <a16:rowId xmlns:a16="http://schemas.microsoft.com/office/drawing/2014/main" val="10004"/>
                  </a:ext>
                </a:extLst>
              </a:tr>
              <a:tr h="370840">
                <a:tc>
                  <a:txBody>
                    <a:bodyPr/>
                    <a:lstStyle/>
                    <a:p>
                      <a:r>
                        <a:rPr lang="en-US" sz="1600" dirty="0">
                          <a:latin typeface="Arial" panose="020B0604020202020204" pitchFamily="34" charset="0"/>
                          <a:cs typeface="Arial" panose="020B0604020202020204" pitchFamily="34" charset="0"/>
                        </a:rPr>
                        <a:t>Department</a:t>
                      </a:r>
                      <a:r>
                        <a:rPr lang="en-US" sz="1600" baseline="0" dirty="0">
                          <a:latin typeface="Arial" panose="020B0604020202020204" pitchFamily="34" charset="0"/>
                          <a:cs typeface="Arial" panose="020B0604020202020204" pitchFamily="34" charset="0"/>
                        </a:rPr>
                        <a:t> of Agriculture</a:t>
                      </a:r>
                      <a:endParaRPr lang="en-US" sz="1600" dirty="0">
                        <a:latin typeface="Arial" panose="020B0604020202020204" pitchFamily="34" charset="0"/>
                        <a:cs typeface="Arial" panose="020B0604020202020204" pitchFamily="34" charset="0"/>
                      </a:endParaRPr>
                    </a:p>
                  </a:txBody>
                  <a:tcPr/>
                </a:tc>
                <a:tc>
                  <a:txBody>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Safety of meat and poultry.</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991464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664"/>
            <a:ext cx="8229600" cy="587078"/>
          </a:xfrm>
          <a:prstGeom prst="rect">
            <a:avLst/>
          </a:prstGeom>
        </p:spPr>
        <p:txBody>
          <a:bodyPr/>
          <a:lstStyle>
            <a:lvl1pPr>
              <a:defRPr/>
            </a:lvl1pPr>
          </a:lstStyle>
          <a:p>
            <a:pPr algn="ctr" eaLnBrk="1" fontAlgn="auto" hangingPunct="1">
              <a:spcAft>
                <a:spcPts val="0"/>
              </a:spcAft>
              <a:buFont typeface="Arial"/>
              <a:buNone/>
              <a:defRPr/>
            </a:pPr>
            <a:r>
              <a:rPr lang="en-US" altLang="en-US" sz="3400" b="1" dirty="0">
                <a:solidFill>
                  <a:srgbClr val="125F9A"/>
                </a:solidFill>
                <a:latin typeface="+mn-lt"/>
              </a:rPr>
              <a:t>Consumer Privacy in the Digital Age</a:t>
            </a:r>
            <a:r>
              <a:rPr lang="en-US" altLang="en-US" sz="800" b="1" dirty="0">
                <a:solidFill>
                  <a:srgbClr val="125F9A"/>
                </a:solidFill>
                <a:latin typeface="+mn-lt"/>
              </a:rPr>
              <a:t>1</a:t>
            </a:r>
            <a:endParaRPr lang="en-US" altLang="en-US" sz="3400" b="1" dirty="0">
              <a:solidFill>
                <a:srgbClr val="125F9A"/>
              </a:solidFill>
              <a:latin typeface="+mn-lt"/>
            </a:endParaRPr>
          </a:p>
        </p:txBody>
      </p:sp>
      <p:sp>
        <p:nvSpPr>
          <p:cNvPr id="53251" name="Content Placeholder 2"/>
          <p:cNvSpPr txBox="1">
            <a:spLocks noGrp="1" noChangeArrowheads="1"/>
          </p:cNvSpPr>
          <p:nvPr>
            <p:ph type="body" sz="quarter" idx="10"/>
          </p:nvPr>
        </p:nvSpPr>
        <p:spPr bwMode="auto">
          <a:xfrm>
            <a:off x="609600" y="1432419"/>
            <a:ext cx="5334000" cy="401238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indent="0" eaLnBrk="1" hangingPunct="1">
              <a:spcAft>
                <a:spcPts val="1200"/>
              </a:spcAft>
              <a:buNone/>
              <a:defRPr/>
            </a:pPr>
            <a:r>
              <a:rPr lang="en-US" altLang="en-US" b="0" dirty="0">
                <a:ea typeface="MS PGothic" charset="-128"/>
              </a:rPr>
              <a:t>Rapidly evolving information technologies in the early 21</a:t>
            </a:r>
            <a:r>
              <a:rPr lang="en-US" altLang="en-US" b="0" baseline="30000" dirty="0">
                <a:ea typeface="MS PGothic" charset="-128"/>
              </a:rPr>
              <a:t>st</a:t>
            </a:r>
            <a:r>
              <a:rPr lang="en-US" altLang="en-US" b="0" dirty="0">
                <a:ea typeface="MS PGothic" charset="-128"/>
              </a:rPr>
              <a:t> century led to the issue of consumer privacy:</a:t>
            </a:r>
          </a:p>
          <a:p>
            <a:pPr marL="457200" lvl="1" indent="0" eaLnBrk="1" hangingPunct="1">
              <a:spcAft>
                <a:spcPts val="1200"/>
              </a:spcAft>
              <a:buNone/>
              <a:defRPr/>
            </a:pPr>
            <a:r>
              <a:rPr lang="en-US" altLang="en-US" dirty="0">
                <a:ea typeface="MS PGothic" charset="-128"/>
              </a:rPr>
              <a:t>New technologies enabled businesses to collect and use vast amounts of personal data about their customers.</a:t>
            </a:r>
          </a:p>
          <a:p>
            <a:pPr marL="457200" lvl="1" indent="0" eaLnBrk="1" hangingPunct="1">
              <a:buNone/>
              <a:defRPr/>
            </a:pPr>
            <a:r>
              <a:rPr lang="en-US" altLang="en-US" dirty="0">
                <a:ea typeface="MS PGothic" charset="-128"/>
              </a:rPr>
              <a:t>The dangers: </a:t>
            </a:r>
          </a:p>
          <a:p>
            <a:pPr marL="822960" lvl="1" indent="-342900" eaLnBrk="1" hangingPunct="1">
              <a:buClr>
                <a:schemeClr val="accent1"/>
              </a:buClr>
              <a:buFont typeface="Arial" panose="020B0604020202020204" pitchFamily="34" charset="0"/>
              <a:buChar char="•"/>
              <a:defRPr/>
            </a:pPr>
            <a:r>
              <a:rPr lang="en-US" altLang="en-US" dirty="0">
                <a:ea typeface="MS PGothic" charset="-128"/>
              </a:rPr>
              <a:t>Information might rarely be used fraudulently.</a:t>
            </a:r>
          </a:p>
          <a:p>
            <a:pPr marL="822960" lvl="1" indent="-342900" eaLnBrk="1" hangingPunct="1">
              <a:buClr>
                <a:schemeClr val="accent1"/>
              </a:buClr>
              <a:buFont typeface="Arial" panose="020B0604020202020204" pitchFamily="34" charset="0"/>
              <a:buChar char="•"/>
              <a:defRPr/>
            </a:pPr>
            <a:r>
              <a:rPr lang="en-US" altLang="en-US" dirty="0">
                <a:ea typeface="MS PGothic" charset="-128"/>
              </a:rPr>
              <a:t>Unwarranted violation into personal privacy.</a:t>
            </a:r>
          </a:p>
        </p:txBody>
      </p:sp>
      <p:pic>
        <p:nvPicPr>
          <p:cNvPr id="52229" name="Picture 1"/>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23689" r="23689"/>
          <a:stretch>
            <a:fillRect/>
          </a:stretch>
        </p:blipFill>
        <p:spPr bwMode="auto">
          <a:xfrm>
            <a:off x="6324600" y="1752600"/>
            <a:ext cx="2666999" cy="3382535"/>
          </a:xfrm>
          <a:noFill/>
          <a:ln>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003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185738" y="457200"/>
            <a:ext cx="8686800" cy="716895"/>
          </a:xfrm>
          <a:prstGeom prst="rect">
            <a:avLst/>
          </a:prstGeom>
        </p:spPr>
        <p:txBody>
          <a:bodyPr/>
          <a:lstStyle>
            <a:lvl1pPr>
              <a:defRPr/>
            </a:lvl1pPr>
          </a:lstStyle>
          <a:p>
            <a:pPr algn="ctr" eaLnBrk="1" fontAlgn="auto" hangingPunct="1">
              <a:spcAft>
                <a:spcPts val="0"/>
              </a:spcAft>
              <a:buFont typeface="Arial"/>
              <a:buNone/>
              <a:defRPr/>
            </a:pPr>
            <a:r>
              <a:rPr lang="en-US" altLang="en-US" dirty="0"/>
              <a:t>Consumer Privacy in the Digital Age</a:t>
            </a:r>
            <a:r>
              <a:rPr lang="en-US" altLang="en-US" sz="800" dirty="0"/>
              <a:t>2</a:t>
            </a:r>
            <a:endParaRPr lang="en-US" altLang="en-US" dirty="0"/>
          </a:p>
        </p:txBody>
      </p:sp>
      <p:sp>
        <p:nvSpPr>
          <p:cNvPr id="53250" name="Content Placeholder 2"/>
          <p:cNvSpPr>
            <a:spLocks noGrp="1"/>
          </p:cNvSpPr>
          <p:nvPr>
            <p:ph type="body" sz="quarter" idx="10"/>
          </p:nvPr>
        </p:nvSpPr>
        <p:spPr bwMode="auto">
          <a:xfrm>
            <a:off x="609599" y="1724554"/>
            <a:ext cx="7848601"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endParaRPr lang="en-US" altLang="en-US" b="1" dirty="0">
              <a:latin typeface="Calibri" panose="020F0502020204030204" pitchFamily="34" charset="0"/>
              <a:ea typeface="MS PGothic" panose="020B0600070205080204" pitchFamily="34" charset="-128"/>
            </a:endParaRPr>
          </a:p>
          <a:p>
            <a:pPr marL="0" indent="0" eaLnBrk="1" hangingPunct="1">
              <a:buNone/>
            </a:pPr>
            <a:r>
              <a:rPr lang="en-US" altLang="en-US" sz="2800" b="1" dirty="0">
                <a:latin typeface="+mn-lt"/>
                <a:ea typeface="MS PGothic" panose="020B0600070205080204" pitchFamily="34" charset="-128"/>
              </a:rPr>
              <a:t>Behavioral advertising</a:t>
            </a:r>
          </a:p>
          <a:p>
            <a:pPr marL="0" indent="0" eaLnBrk="1" hangingPunct="1">
              <a:buNone/>
            </a:pPr>
            <a:endParaRPr lang="en-US" altLang="en-US" sz="2800" dirty="0">
              <a:latin typeface="+mn-lt"/>
              <a:ea typeface="MS PGothic" panose="020B0600070205080204" pitchFamily="34" charset="-128"/>
            </a:endParaRPr>
          </a:p>
          <a:p>
            <a:pPr marL="0" indent="0" eaLnBrk="1" hangingPunct="1">
              <a:buNone/>
            </a:pPr>
            <a:r>
              <a:rPr lang="en-US" sz="2800" b="1" dirty="0">
                <a:latin typeface="+mn-lt"/>
                <a:ea typeface="MS PGothic" panose="020B0600070205080204" pitchFamily="34" charset="-128"/>
                <a:cs typeface="MS PGothic" panose="020B0600070205080204" pitchFamily="34" charset="-128"/>
              </a:rPr>
              <a:t>Dilemma: how to protect consumer privacy while fostering Internet commerce?</a:t>
            </a:r>
          </a:p>
          <a:p>
            <a:pPr marL="0" indent="0" eaLnBrk="1" hangingPunct="1">
              <a:buNone/>
            </a:pPr>
            <a:endParaRPr lang="en-US" altLang="en-US" dirty="0">
              <a:latin typeface="Calibri" panose="020F0502020204030204" pitchFamily="34" charset="0"/>
              <a:ea typeface="MS PGothic" panose="020B0600070205080204" pitchFamily="34" charset="-128"/>
            </a:endParaRPr>
          </a:p>
        </p:txBody>
      </p:sp>
      <p:pic>
        <p:nvPicPr>
          <p:cNvPr id="5325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79494" y="3781954"/>
            <a:ext cx="3382934" cy="2259773"/>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BC7D340-E4DF-4B86-BFF1-A6172A8534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07521" y="1189335"/>
            <a:ext cx="2926880" cy="1886712"/>
          </a:xfrm>
          <a:prstGeom prst="rect">
            <a:avLst/>
          </a:prstGeom>
        </p:spPr>
      </p:pic>
    </p:spTree>
    <p:extLst>
      <p:ext uri="{BB962C8B-B14F-4D97-AF65-F5344CB8AC3E}">
        <p14:creationId xmlns:p14="http://schemas.microsoft.com/office/powerpoint/2010/main" val="2816356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6106"/>
            <a:ext cx="8229600" cy="645786"/>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ＭＳ Ｐゴシック" charset="-128"/>
              </a:rPr>
              <a:t>Using the Courts and Product Liability</a:t>
            </a:r>
          </a:p>
        </p:txBody>
      </p:sp>
      <p:sp>
        <p:nvSpPr>
          <p:cNvPr id="55298" name="Rectangle 3"/>
          <p:cNvSpPr>
            <a:spLocks noGrp="1" noChangeArrowheads="1"/>
          </p:cNvSpPr>
          <p:nvPr>
            <p:ph type="body" sz="quarter" idx="10"/>
          </p:nvPr>
        </p:nvSpPr>
        <p:spPr bwMode="auto">
          <a:xfrm>
            <a:off x="304800" y="1524000"/>
            <a:ext cx="7696200" cy="464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87337" indent="0" eaLnBrk="1" hangingPunct="1">
              <a:spcBef>
                <a:spcPts val="0"/>
              </a:spcBef>
              <a:buNone/>
            </a:pPr>
            <a:r>
              <a:rPr lang="en-US" altLang="en-US" b="1" dirty="0">
                <a:latin typeface="Calibri" panose="020F0502020204030204" pitchFamily="34" charset="0"/>
                <a:ea typeface="MS PGothic" panose="020B0600070205080204" pitchFamily="34" charset="-128"/>
              </a:rPr>
              <a:t>Product Liability</a:t>
            </a:r>
            <a:r>
              <a:rPr lang="en-US" altLang="en-US" dirty="0">
                <a:latin typeface="Calibri" panose="020F0502020204030204" pitchFamily="34" charset="0"/>
                <a:ea typeface="MS PGothic" panose="020B0600070205080204" pitchFamily="34" charset="-128"/>
              </a:rPr>
              <a:t>: the legal responsibility of </a:t>
            </a:r>
          </a:p>
          <a:p>
            <a:pPr marL="287337" indent="0" eaLnBrk="1" hangingPunct="1">
              <a:spcBef>
                <a:spcPts val="0"/>
              </a:spcBef>
              <a:buNone/>
            </a:pPr>
            <a:r>
              <a:rPr lang="en-US" altLang="en-US" dirty="0">
                <a:latin typeface="Calibri" panose="020F0502020204030204" pitchFamily="34" charset="0"/>
                <a:ea typeface="MS PGothic" panose="020B0600070205080204" pitchFamily="34" charset="-128"/>
              </a:rPr>
              <a:t>a firm for injuries caused by something it</a:t>
            </a:r>
          </a:p>
          <a:p>
            <a:pPr marL="287337" indent="0" eaLnBrk="1" hangingPunct="1">
              <a:spcBef>
                <a:spcPts val="0"/>
              </a:spcBef>
              <a:buNone/>
            </a:pPr>
            <a:r>
              <a:rPr lang="en-US" altLang="en-US" dirty="0">
                <a:latin typeface="Calibri" panose="020F0502020204030204" pitchFamily="34" charset="0"/>
                <a:ea typeface="MS PGothic" panose="020B0600070205080204" pitchFamily="34" charset="-128"/>
              </a:rPr>
              <a:t> made or sold.</a:t>
            </a:r>
          </a:p>
          <a:p>
            <a:pPr marL="287337" indent="0" eaLnBrk="1" hangingPunct="1">
              <a:buNone/>
            </a:pPr>
            <a:endParaRPr lang="en-US" altLang="en-US" b="1" dirty="0">
              <a:latin typeface="Calibri" panose="020F0502020204030204" pitchFamily="34" charset="0"/>
              <a:ea typeface="MS PGothic" panose="020B0600070205080204" pitchFamily="34" charset="-128"/>
            </a:endParaRPr>
          </a:p>
          <a:p>
            <a:pPr marL="287337" indent="0" eaLnBrk="1" hangingPunct="1">
              <a:buNone/>
            </a:pPr>
            <a:r>
              <a:rPr lang="en-US" altLang="en-US" b="1" dirty="0">
                <a:latin typeface="Calibri" panose="020F0502020204030204" pitchFamily="34" charset="0"/>
                <a:ea typeface="MS PGothic" panose="020B0600070205080204" pitchFamily="34" charset="-128"/>
              </a:rPr>
              <a:t>Strict liability – </a:t>
            </a:r>
            <a:r>
              <a:rPr lang="en-US" altLang="en-US" dirty="0">
                <a:latin typeface="Calibri" panose="020F0502020204030204" pitchFamily="34" charset="0"/>
                <a:ea typeface="MS PGothic" panose="020B0600070205080204" pitchFamily="34" charset="-128"/>
              </a:rPr>
              <a:t>manufacturers are responsible for injuries resulting from use of their products, whether or not they were negligent or breached a warranty. </a:t>
            </a:r>
          </a:p>
          <a:p>
            <a:pPr marL="287337" indent="0" eaLnBrk="1" hangingPunct="1">
              <a:buNone/>
            </a:pPr>
            <a:endParaRPr lang="en-US" altLang="en-US" b="1" dirty="0">
              <a:latin typeface="Calibri" panose="020F0502020204030204" pitchFamily="34" charset="0"/>
              <a:ea typeface="MS PGothic" panose="020B0600070205080204" pitchFamily="34" charset="-128"/>
            </a:endParaRPr>
          </a:p>
          <a:p>
            <a:pPr marL="287337" indent="0" eaLnBrk="1" hangingPunct="1">
              <a:buNone/>
            </a:pPr>
            <a:r>
              <a:rPr lang="en-US" altLang="en-US" b="1" dirty="0">
                <a:latin typeface="Calibri" panose="020F0502020204030204" pitchFamily="34" charset="0"/>
                <a:ea typeface="MS PGothic" panose="020B0600070205080204" pitchFamily="34" charset="-128"/>
              </a:rPr>
              <a:t>Product liability systems </a:t>
            </a:r>
            <a:r>
              <a:rPr lang="en-US" altLang="en-US" dirty="0">
                <a:latin typeface="Calibri" panose="020F0502020204030204" pitchFamily="34" charset="0"/>
                <a:ea typeface="MS PGothic" panose="020B0600070205080204" pitchFamily="34" charset="-128"/>
              </a:rPr>
              <a:t>of other nations differ significantly from that of the United States</a:t>
            </a:r>
            <a:r>
              <a:rPr lang="en-US" altLang="en-US" b="1" dirty="0">
                <a:latin typeface="Calibri" panose="020F0502020204030204" pitchFamily="34" charset="0"/>
                <a:ea typeface="MS PGothic" panose="020B0600070205080204" pitchFamily="34" charset="-128"/>
              </a:rPr>
              <a:t>.</a:t>
            </a:r>
          </a:p>
          <a:p>
            <a:pPr marL="287337" indent="0" eaLnBrk="1" hangingPunct="1">
              <a:buNone/>
            </a:pPr>
            <a:endParaRPr lang="en-US" altLang="en-US" dirty="0">
              <a:latin typeface="Calibri" panose="020F0502020204030204" pitchFamily="34" charset="0"/>
              <a:ea typeface="MS PGothic" panose="020B0600070205080204" pitchFamily="34" charset="-128"/>
            </a:endParaRPr>
          </a:p>
          <a:p>
            <a:pPr marL="287337" indent="0" eaLnBrk="1" hangingPunct="1">
              <a:buNone/>
            </a:pPr>
            <a:endParaRPr lang="en-US" altLang="en-US" dirty="0">
              <a:latin typeface="Calibri" panose="020F0502020204030204" pitchFamily="34" charset="0"/>
              <a:ea typeface="MS PGothic" panose="020B0600070205080204" pitchFamily="34" charset="-128"/>
            </a:endParaRPr>
          </a:p>
        </p:txBody>
      </p:sp>
      <p:pic>
        <p:nvPicPr>
          <p:cNvPr id="5530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01576" y="1295400"/>
            <a:ext cx="2442424" cy="1687023"/>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1483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usiness and Society Template final sample">
  <a:themeElements>
    <a:clrScheme name="B&amp;S">
      <a:dk1>
        <a:srgbClr val="000000"/>
      </a:dk1>
      <a:lt1>
        <a:srgbClr val="FFFFFF"/>
      </a:lt1>
      <a:dk2>
        <a:srgbClr val="44546A"/>
      </a:dk2>
      <a:lt2>
        <a:srgbClr val="E7E6E6"/>
      </a:lt2>
      <a:accent1>
        <a:srgbClr val="FE4E5A"/>
      </a:accent1>
      <a:accent2>
        <a:srgbClr val="40B4E5"/>
      </a:accent2>
      <a:accent3>
        <a:srgbClr val="125F9A"/>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 and Society Template final sample" id="{D2099020-F500-374D-A0DF-66B7CD087008}" vid="{347D7548-E6AA-8148-A865-2DA801426D1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Business and Society Template final sample</Template>
  <TotalTime>2276</TotalTime>
  <Words>1727</Words>
  <Application>Microsoft Office PowerPoint</Application>
  <PresentationFormat>On-screen Show (4:3)</PresentationFormat>
  <Paragraphs>229</Paragraphs>
  <Slides>14</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Tahoma</vt:lpstr>
      <vt:lpstr>Times New Roman</vt:lpstr>
      <vt:lpstr>Wingdings</vt:lpstr>
      <vt:lpstr>Business and Society Template final sample</vt:lpstr>
      <vt:lpstr>Consumer Protection </vt:lpstr>
      <vt:lpstr>Rights of Consumers </vt:lpstr>
      <vt:lpstr>Four Methods of Protecting Consumers</vt:lpstr>
      <vt:lpstr>Consider</vt:lpstr>
      <vt:lpstr>Major Consumer Protection Agencies1</vt:lpstr>
      <vt:lpstr>Major Consumer Protection Agencies2</vt:lpstr>
      <vt:lpstr>Consumer Privacy in the Digital Age1</vt:lpstr>
      <vt:lpstr>Consumer Privacy in the Digital Age2</vt:lpstr>
      <vt:lpstr>Using the Courts and Product Liability</vt:lpstr>
      <vt:lpstr>Product Liability Reform  and Alternative Dispute Resolution</vt:lpstr>
      <vt:lpstr>Alternative Dispute Resolution (ADR)1</vt:lpstr>
      <vt:lpstr>Positive Business Responses to Consumerism1</vt:lpstr>
      <vt:lpstr>Consumerism’s Achievements</vt:lpstr>
      <vt:lpstr>End of Main Content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14 Consumer Protection</dc:title>
  <dc:creator>Arnaud, Anke U.</dc:creator>
  <cp:lastModifiedBy>zelimir Todorovic</cp:lastModifiedBy>
  <cp:revision>117</cp:revision>
  <cp:lastPrinted>1601-01-01T00:00:00Z</cp:lastPrinted>
  <dcterms:created xsi:type="dcterms:W3CDTF">2016-01-15T13:39:39Z</dcterms:created>
  <dcterms:modified xsi:type="dcterms:W3CDTF">2020-06-19T18:53:58Z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TC010690261033</vt:lpwstr>
  </property>
</Properties>
</file>